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0"/>
  </p:notesMasterIdLst>
  <p:sldIdLst>
    <p:sldId id="256" r:id="rId2"/>
    <p:sldId id="257" r:id="rId3"/>
    <p:sldId id="258" r:id="rId4"/>
    <p:sldId id="265" r:id="rId5"/>
    <p:sldId id="260" r:id="rId6"/>
    <p:sldId id="266" r:id="rId7"/>
    <p:sldId id="267" r:id="rId8"/>
    <p:sldId id="268" r:id="rId9"/>
    <p:sldId id="269" r:id="rId10"/>
    <p:sldId id="270" r:id="rId11"/>
    <p:sldId id="271" r:id="rId12"/>
    <p:sldId id="272" r:id="rId13"/>
    <p:sldId id="273" r:id="rId14"/>
    <p:sldId id="274" r:id="rId15"/>
    <p:sldId id="275" r:id="rId16"/>
    <p:sldId id="276" r:id="rId17"/>
    <p:sldId id="280" r:id="rId18"/>
    <p:sldId id="277" r:id="rId19"/>
    <p:sldId id="278" r:id="rId20"/>
    <p:sldId id="279" r:id="rId21"/>
    <p:sldId id="281" r:id="rId22"/>
    <p:sldId id="282" r:id="rId23"/>
    <p:sldId id="283" r:id="rId24"/>
    <p:sldId id="284" r:id="rId25"/>
    <p:sldId id="286" r:id="rId26"/>
    <p:sldId id="287" r:id="rId27"/>
    <p:sldId id="288" r:id="rId28"/>
    <p:sldId id="289" r:id="rId29"/>
    <p:sldId id="290" r:id="rId30"/>
    <p:sldId id="291" r:id="rId31"/>
    <p:sldId id="293" r:id="rId32"/>
    <p:sldId id="292" r:id="rId33"/>
    <p:sldId id="294" r:id="rId34"/>
    <p:sldId id="295" r:id="rId35"/>
    <p:sldId id="296"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Lst>
  <p:sldSz cx="9144000" cy="5143500" type="screen16x9"/>
  <p:notesSz cx="6858000" cy="9144000"/>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0" autoAdjust="0"/>
    <p:restoredTop sz="96115" autoAdjust="0"/>
  </p:normalViewPr>
  <p:slideViewPr>
    <p:cSldViewPr>
      <p:cViewPr>
        <p:scale>
          <a:sx n="120" d="100"/>
          <a:sy n="120" d="100"/>
        </p:scale>
        <p:origin x="3246"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extLst/>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extLst/>
          </a:lstStyle>
          <a:p>
            <a:fld id="{A8ADFD5B-A66C-449C-B6E8-FB716D07777D}" type="datetimeFigureOut">
              <a:rPr lang="en-US" smtClean="0"/>
              <a:pPr/>
              <a:t>12/19/2017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rtlCol="0" anchor="ctr"/>
          <a:lstStyle>
            <a:extLst/>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extLst/>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extLst/>
          </a:lstStyle>
          <a:p>
            <a:fld id="{CA5D3BF3-D352-46FC-8343-31F56E6730EA}" type="slidenum">
              <a:rPr lang="en-US" smtClean="0"/>
              <a:pPr/>
              <a:t>‹#›</a:t>
            </a:fld>
            <a:endParaRPr lang="en-US"/>
          </a:p>
        </p:txBody>
      </p:sp>
    </p:spTree>
    <p:extLst>
      <p:ext uri="{BB962C8B-B14F-4D97-AF65-F5344CB8AC3E}">
        <p14:creationId xmlns:p14="http://schemas.microsoft.com/office/powerpoint/2010/main" val="2453560254"/>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48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noRot="1" noChangeAspect="1"/>
          </p:cNvSpPr>
          <p:nvPr>
            <p:ph type="sldImg"/>
          </p:nvPr>
        </p:nvSpPr>
        <p:spPr/>
      </p:sp>
      <p:sp>
        <p:nvSpPr>
          <p:cNvPr id="3" name="Rectangle 2"/>
          <p:cNvSpPr>
            <a:spLocks noGrp="1"/>
          </p:cNvSpPr>
          <p:nvPr>
            <p:ph type="body" idx="1"/>
          </p:nvPr>
        </p:nvSpPr>
        <p:spPr/>
        <p:txBody>
          <a:bodyPr/>
          <a:lstStyle>
            <a:extLst/>
          </a:lstStyle>
          <a:p>
            <a:endParaRPr lang="en-US"/>
          </a:p>
        </p:txBody>
      </p:sp>
      <p:sp>
        <p:nvSpPr>
          <p:cNvPr id="4" name="Rectangle 3"/>
          <p:cNvSpPr>
            <a:spLocks noGrp="1"/>
          </p:cNvSpPr>
          <p:nvPr>
            <p:ph type="sldNum" sz="quarter" idx="10"/>
          </p:nvPr>
        </p:nvSpPr>
        <p:spPr/>
        <p:txBody>
          <a:bodyPr/>
          <a:lstStyle>
            <a:extLst/>
          </a:lstStyle>
          <a:p>
            <a:fld id="{CA5D3BF3-D352-46FC-8343-31F56E6730EA}"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a:xfrm>
            <a:off x="0" y="4478274"/>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9144" y="4539996"/>
            <a:ext cx="2249424"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1" name="Rectangle 10"/>
          <p:cNvSpPr/>
          <p:nvPr/>
        </p:nvSpPr>
        <p:spPr>
          <a:xfrm>
            <a:off x="2359152" y="4533138"/>
            <a:ext cx="6784848"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Subtitle 8"/>
          <p:cNvSpPr>
            <a:spLocks noGrp="1"/>
          </p:cNvSpPr>
          <p:nvPr>
            <p:ph type="subTitle" idx="1"/>
          </p:nvPr>
        </p:nvSpPr>
        <p:spPr>
          <a:xfrm>
            <a:off x="2362200" y="4537528"/>
            <a:ext cx="6515100" cy="514350"/>
          </a:xfrm>
        </p:spPr>
        <p:txBody>
          <a:bodyPr anchor="ctr"/>
          <a:lstStyle>
            <a:lvl1pPr marL="0" indent="0" algn="l">
              <a:buNone/>
              <a:defRPr sz="28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dirty="0"/>
          </a:p>
        </p:txBody>
      </p:sp>
      <p:sp>
        <p:nvSpPr>
          <p:cNvPr id="28" name="Date Placeholder 27"/>
          <p:cNvSpPr>
            <a:spLocks noGrp="1"/>
          </p:cNvSpPr>
          <p:nvPr>
            <p:ph type="dt" sz="half" idx="10"/>
          </p:nvPr>
        </p:nvSpPr>
        <p:spPr>
          <a:xfrm>
            <a:off x="76200" y="4551524"/>
            <a:ext cx="2057400" cy="514350"/>
          </a:xfrm>
        </p:spPr>
        <p:txBody>
          <a:bodyPr>
            <a:noAutofit/>
          </a:bodyPr>
          <a:lstStyle>
            <a:lvl1pPr algn="ctr">
              <a:defRPr sz="2000">
                <a:solidFill>
                  <a:srgbClr val="FFFFFF"/>
                </a:solidFill>
              </a:defRPr>
            </a:lvl1pPr>
            <a:extLst/>
          </a:lstStyle>
          <a:p>
            <a:pPr algn="ctr"/>
            <a:fld id="{047E157E-8DCB-4F70-A0AF-5EB586A91DD4}" type="datetime1">
              <a:rPr lang="en-US" smtClean="0">
                <a:solidFill>
                  <a:srgbClr val="FFFFFF"/>
                </a:solidFill>
              </a:rPr>
              <a:pPr algn="ctr"/>
              <a:t>12/19/2017</a:t>
            </a:fld>
            <a:endParaRPr lang="en-US" sz="2000" dirty="0">
              <a:solidFill>
                <a:srgbClr val="FFFFFF"/>
              </a:solidFill>
            </a:endParaRPr>
          </a:p>
        </p:txBody>
      </p:sp>
      <p:sp>
        <p:nvSpPr>
          <p:cNvPr id="17" name="Footer Placeholder 16"/>
          <p:cNvSpPr>
            <a:spLocks noGrp="1"/>
          </p:cNvSpPr>
          <p:nvPr>
            <p:ph type="ftr" sz="quarter" idx="11"/>
          </p:nvPr>
        </p:nvSpPr>
        <p:spPr>
          <a:xfrm>
            <a:off x="2085393" y="177404"/>
            <a:ext cx="5867400" cy="273844"/>
          </a:xfrm>
        </p:spPr>
        <p:txBody>
          <a:bodyPr/>
          <a:lstStyle>
            <a:lvl1pPr algn="r">
              <a:defRPr>
                <a:solidFill>
                  <a:schemeClr val="tx2"/>
                </a:solidFill>
              </a:defRPr>
            </a:lvl1pPr>
            <a:extLst/>
          </a:lstStyle>
          <a:p>
            <a:pPr algn="r"/>
            <a:endParaRPr lang="en-US" dirty="0">
              <a:solidFill>
                <a:schemeClr val="tx2"/>
              </a:solidFill>
            </a:endParaRPr>
          </a:p>
        </p:txBody>
      </p:sp>
      <p:sp>
        <p:nvSpPr>
          <p:cNvPr id="29" name="Slide Number Placeholder 28"/>
          <p:cNvSpPr>
            <a:spLocks noGrp="1"/>
          </p:cNvSpPr>
          <p:nvPr>
            <p:ph type="sldNum" sz="quarter" idx="12"/>
          </p:nvPr>
        </p:nvSpPr>
        <p:spPr>
          <a:xfrm>
            <a:off x="8001000" y="171450"/>
            <a:ext cx="838200" cy="285750"/>
          </a:xfrm>
        </p:spPr>
        <p:txBody>
          <a:bodyPr/>
          <a:lstStyle>
            <a:lvl1pPr>
              <a:defRPr>
                <a:solidFill>
                  <a:schemeClr val="tx2"/>
                </a:solidFill>
              </a:defRPr>
            </a:lvl1pPr>
            <a:extLst/>
          </a:lstStyle>
          <a:p>
            <a:fld id="{8F82E0A0-C266-4798-8C8F-B9F91E9DA37E}" type="slidenum">
              <a:rPr lang="en-US" smtClean="0">
                <a:solidFill>
                  <a:schemeClr val="tx2"/>
                </a:solidFill>
              </a:rPr>
              <a:pPr/>
              <a:t>‹#›</a:t>
            </a:fld>
            <a:endParaRPr lang="en-US" dirty="0">
              <a:solidFill>
                <a:schemeClr val="tx2"/>
              </a:solidFill>
            </a:endParaRPr>
          </a:p>
        </p:txBody>
      </p:sp>
      <p:sp>
        <p:nvSpPr>
          <p:cNvPr id="12" name="Rectangle 11"/>
          <p:cNvSpPr>
            <a:spLocks noGrp="1"/>
          </p:cNvSpPr>
          <p:nvPr>
            <p:ph type="title"/>
          </p:nvPr>
        </p:nvSpPr>
        <p:spPr>
          <a:xfrm>
            <a:off x="2362200" y="2343150"/>
            <a:ext cx="6477000" cy="2038350"/>
          </a:xfrm>
        </p:spPr>
        <p:txBody>
          <a:bodyPr rtlCol="0" anchor="b"/>
          <a:lstStyle>
            <a:lvl1pPr>
              <a:defRPr cap="all" baseline="0"/>
            </a:lvl1pPr>
            <a:extLst/>
          </a:lstStyle>
          <a:p>
            <a:r>
              <a:rPr lang="en-US" smtClean="0"/>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smtClean="0"/>
              <a:t>Click to edit Master title style</a:t>
            </a:r>
            <a:endParaRPr lang="en-US" dirty="0"/>
          </a:p>
        </p:txBody>
      </p:sp>
      <p:sp>
        <p:nvSpPr>
          <p:cNvPr id="3" name="Rectangle 2"/>
          <p:cNvSpPr>
            <a:spLocks noGrp="1"/>
          </p:cNvSpPr>
          <p:nvPr>
            <p:ph type="dt" sz="half" idx="10"/>
          </p:nvPr>
        </p:nvSpPr>
        <p:spPr/>
        <p:txBody>
          <a:bodyPr/>
          <a:lstStyle>
            <a:extLst/>
          </a:lstStyle>
          <a:p>
            <a:fld id="{E4606EA6-EFEA-4C30-9264-4F9291A5780D}" type="datetime1">
              <a:rPr lang="en-US" smtClean="0"/>
              <a:pPr/>
              <a:t>12/19/2017</a:t>
            </a:fld>
            <a:endParaRPr lang="en-US"/>
          </a:p>
        </p:txBody>
      </p:sp>
      <p:sp>
        <p:nvSpPr>
          <p:cNvPr id="4" name="Rectangle 3"/>
          <p:cNvSpPr>
            <a:spLocks noGrp="1"/>
          </p:cNvSpPr>
          <p:nvPr>
            <p:ph type="ftr" sz="quarter" idx="11"/>
          </p:nvPr>
        </p:nvSpPr>
        <p:spPr/>
        <p:txBody>
          <a:bodyPr/>
          <a:lstStyle>
            <a:extLst/>
          </a:lstStyle>
          <a:p>
            <a:endParaRPr lang="en-US"/>
          </a:p>
        </p:txBody>
      </p:sp>
      <p:sp>
        <p:nvSpPr>
          <p:cNvPr id="5" name="Rectangle 4"/>
          <p:cNvSpPr>
            <a:spLocks noGrp="1"/>
          </p:cNvSpPr>
          <p:nvPr>
            <p:ph type="sldNum" sz="quarter" idx="12"/>
          </p:nvPr>
        </p:nvSpPr>
        <p:spPr/>
        <p:txBody>
          <a:bodyPr/>
          <a:lstStyle>
            <a:extLst/>
          </a:lstStyle>
          <a:p>
            <a:pPr algn="ctr"/>
            <a:fld id="{8F82E0A0-C266-4798-8C8F-B9F91E9DA37E}" type="slidenum">
              <a:rPr lang="en-US" sz="1400" b="1" smtClean="0">
                <a:solidFill>
                  <a:srgbClr val="FFFFFF"/>
                </a:solidFill>
              </a:rPr>
              <a:pPr algn="ctr"/>
              <a:t>‹#›</a:t>
            </a:fld>
            <a:endParaRPr lang="en-US"/>
          </a:p>
        </p:txBody>
      </p:sp>
      <p:sp>
        <p:nvSpPr>
          <p:cNvPr id="7" name="Rectangle 6"/>
          <p:cNvSpPr>
            <a:spLocks noGrp="1"/>
          </p:cNvSpPr>
          <p:nvPr>
            <p:ph sz="quarter" idx="13"/>
          </p:nvPr>
        </p:nvSpPr>
        <p:spPr>
          <a:xfrm>
            <a:off x="609600" y="1352550"/>
            <a:ext cx="8153400" cy="32766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057400"/>
            <a:ext cx="7123113" cy="1254919"/>
          </a:xfrm>
        </p:spPr>
        <p:txBody>
          <a:bodyPr anchor="t"/>
          <a:lstStyle>
            <a:lvl1pPr>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Rectangle 6"/>
          <p:cNvSpPr/>
          <p:nvPr/>
        </p:nvSpPr>
        <p:spPr>
          <a:xfrm>
            <a:off x="0" y="1143000"/>
            <a:ext cx="9144000" cy="85725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200150"/>
            <a:ext cx="1295400" cy="7429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1371600" y="1200150"/>
            <a:ext cx="7772400" cy="7429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hasCustomPrompt="1"/>
          </p:nvPr>
        </p:nvSpPr>
        <p:spPr>
          <a:xfrm>
            <a:off x="1371600" y="1200150"/>
            <a:ext cx="7620000" cy="742950"/>
          </a:xfrm>
        </p:spPr>
        <p:txBody>
          <a:bodyPr/>
          <a:lstStyle>
            <a:lvl1pPr algn="l">
              <a:buNone/>
              <a:defRPr sz="4400" b="0" cap="none">
                <a:solidFill>
                  <a:srgbClr val="FFFFFF"/>
                </a:solidFill>
              </a:defRPr>
            </a:lvl1pPr>
            <a:extLst/>
          </a:lstStyle>
          <a:p>
            <a:r>
              <a:rPr lang="en-US" dirty="0" smtClean="0"/>
              <a:t>Click to edit master title style</a:t>
            </a:r>
            <a:endParaRPr lang="en-US" dirty="0"/>
          </a:p>
        </p:txBody>
      </p:sp>
      <p:sp>
        <p:nvSpPr>
          <p:cNvPr id="12" name="Date Placeholder 11"/>
          <p:cNvSpPr>
            <a:spLocks noGrp="1"/>
          </p:cNvSpPr>
          <p:nvPr>
            <p:ph type="dt" sz="half" idx="10"/>
          </p:nvPr>
        </p:nvSpPr>
        <p:spPr/>
        <p:txBody>
          <a:bodyPr/>
          <a:lstStyle>
            <a:extLst/>
          </a:lstStyle>
          <a:p>
            <a:fld id="{6FCF9F07-3BC7-4570-B054-79111B0A380C}" type="datetime1">
              <a:rPr lang="en-US" smtClean="0"/>
              <a:pPr/>
              <a:t>12/19/2017</a:t>
            </a:fld>
            <a:endParaRPr lang="en-US"/>
          </a:p>
        </p:txBody>
      </p:sp>
      <p:sp>
        <p:nvSpPr>
          <p:cNvPr id="13" name="Slide Number Placeholder 12"/>
          <p:cNvSpPr>
            <a:spLocks noGrp="1"/>
          </p:cNvSpPr>
          <p:nvPr>
            <p:ph type="sldNum" sz="quarter" idx="11"/>
          </p:nvPr>
        </p:nvSpPr>
        <p:spPr>
          <a:xfrm>
            <a:off x="0" y="1314450"/>
            <a:ext cx="1295400" cy="526257"/>
          </a:xfrm>
        </p:spPr>
        <p:txBody>
          <a:bodyPr>
            <a:noAutofit/>
          </a:bodyPr>
          <a:lstStyle>
            <a:lvl1pPr>
              <a:defRPr sz="2400">
                <a:solidFill>
                  <a:srgbClr val="FFFFFF"/>
                </a:solidFill>
              </a:defRPr>
            </a:lvl1pPr>
            <a:extLst/>
          </a:lstStyle>
          <a:p>
            <a:pPr algn="ctr"/>
            <a:fld id="{8F82E0A0-C266-4798-8C8F-B9F91E9DA37E}" type="slidenum">
              <a:rPr lang="en-US" sz="2400" b="1" smtClean="0">
                <a:solidFill>
                  <a:srgbClr val="FFFFFF"/>
                </a:solidFill>
              </a:rPr>
              <a:pPr algn="ctr"/>
              <a:t>‹#›</a:t>
            </a:fld>
            <a:endParaRPr lang="en-US" sz="2400" dirty="0">
              <a:solidFill>
                <a:srgbClr val="FFFFFF"/>
              </a:solidFill>
            </a:endParaRPr>
          </a:p>
        </p:txBody>
      </p:sp>
      <p:sp>
        <p:nvSpPr>
          <p:cNvPr id="14" name="Footer Placeholder 13"/>
          <p:cNvSpPr>
            <a:spLocks noGrp="1"/>
          </p:cNvSpPr>
          <p:nvPr>
            <p:ph type="ftr" sz="quarter" idx="12"/>
          </p:nvPr>
        </p:nvSpPr>
        <p:spPr/>
        <p:txBody>
          <a:bodyPr/>
          <a:lstStyle>
            <a:extLst/>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9" name="Content Placeholder 8"/>
          <p:cNvSpPr>
            <a:spLocks noGrp="1"/>
          </p:cNvSpPr>
          <p:nvPr>
            <p:ph sz="quarter" idx="13"/>
          </p:nvPr>
        </p:nvSpPr>
        <p:spPr>
          <a:xfrm>
            <a:off x="609600" y="1352551"/>
            <a:ext cx="3886200" cy="3268624"/>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844901" y="1352549"/>
            <a:ext cx="3886200" cy="3268625"/>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5"/>
          </p:nvPr>
        </p:nvSpPr>
        <p:spPr/>
        <p:txBody>
          <a:bodyPr rtlCol="0"/>
          <a:lstStyle>
            <a:extLst/>
          </a:lstStyle>
          <a:p>
            <a:fld id="{E4606EA6-EFEA-4C30-9264-4F9291A5780D}" type="datetime1">
              <a:rPr lang="en-US" smtClean="0"/>
              <a:pPr/>
              <a:t>12/19/2017</a:t>
            </a:fld>
            <a:endParaRPr lang="en-US"/>
          </a:p>
        </p:txBody>
      </p:sp>
      <p:sp>
        <p:nvSpPr>
          <p:cNvPr id="10" name="Slide Number Placeholder 9"/>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2" name="Footer Placeholder 11"/>
          <p:cNvSpPr>
            <a:spLocks noGrp="1"/>
          </p:cNvSpPr>
          <p:nvPr>
            <p:ph type="ftr" sz="quarter" idx="17"/>
          </p:nvPr>
        </p:nvSpPr>
        <p:spPr/>
        <p:txBody>
          <a:bodyPr rtlCol="0"/>
          <a:lstStyle>
            <a:extLst/>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2648" y="118110"/>
            <a:ext cx="8153400" cy="1005840"/>
          </a:xfrm>
        </p:spPr>
        <p:txBody>
          <a:bodyPr anchor="b"/>
          <a:lstStyle>
            <a:lvl1pPr>
              <a:defRPr/>
            </a:lvl1pPr>
            <a:extLst/>
          </a:lstStyle>
          <a:p>
            <a:r>
              <a:rPr lang="en-US" smtClean="0"/>
              <a:t>Click to edit Master title style</a:t>
            </a:r>
            <a:endParaRPr lang="en-US" dirty="0"/>
          </a:p>
        </p:txBody>
      </p:sp>
      <p:sp>
        <p:nvSpPr>
          <p:cNvPr id="11" name="Content Placeholder 10"/>
          <p:cNvSpPr>
            <a:spLocks noGrp="1"/>
          </p:cNvSpPr>
          <p:nvPr>
            <p:ph sz="quarter" idx="13"/>
          </p:nvPr>
        </p:nvSpPr>
        <p:spPr>
          <a:xfrm>
            <a:off x="609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800600" y="1919818"/>
            <a:ext cx="3886200" cy="26289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Date Placeholder 9"/>
          <p:cNvSpPr>
            <a:spLocks noGrp="1"/>
          </p:cNvSpPr>
          <p:nvPr>
            <p:ph type="dt" sz="half" idx="15"/>
          </p:nvPr>
        </p:nvSpPr>
        <p:spPr/>
        <p:txBody>
          <a:bodyPr rtlCol="0"/>
          <a:lstStyle>
            <a:extLst/>
          </a:lstStyle>
          <a:p>
            <a:fld id="{E4606EA6-EFEA-4C30-9264-4F9291A5780D}" type="datetime1">
              <a:rPr lang="en-US" smtClean="0"/>
              <a:pPr/>
              <a:t>12/19/2017</a:t>
            </a:fld>
            <a:endParaRPr lang="en-US"/>
          </a:p>
        </p:txBody>
      </p:sp>
      <p:sp>
        <p:nvSpPr>
          <p:cNvPr id="12" name="Slide Number Placeholder 11"/>
          <p:cNvSpPr>
            <a:spLocks noGrp="1"/>
          </p:cNvSpPr>
          <p:nvPr>
            <p:ph type="sldNum" sz="quarter" idx="16"/>
          </p:nvPr>
        </p:nvSpPr>
        <p:spPr/>
        <p:txBody>
          <a:bodyPr rtlCol="0"/>
          <a:lstStyle>
            <a:extLst/>
          </a:lstStyle>
          <a:p>
            <a:pPr algn="ctr"/>
            <a:fld id="{8F82E0A0-C266-4798-8C8F-B9F91E9DA37E}" type="slidenum">
              <a:rPr lang="en-US" sz="1400" b="1" smtClean="0">
                <a:solidFill>
                  <a:srgbClr val="FFFFFF"/>
                </a:solidFill>
              </a:rPr>
              <a:pPr algn="ctr"/>
              <a:t>‹#›</a:t>
            </a:fld>
            <a:endParaRPr lang="en-US"/>
          </a:p>
        </p:txBody>
      </p:sp>
      <p:sp>
        <p:nvSpPr>
          <p:cNvPr id="14" name="Footer Placeholder 13"/>
          <p:cNvSpPr>
            <a:spLocks noGrp="1"/>
          </p:cNvSpPr>
          <p:nvPr>
            <p:ph type="ftr" sz="quarter" idx="17"/>
          </p:nvPr>
        </p:nvSpPr>
        <p:spPr/>
        <p:txBody>
          <a:bodyPr rtlCol="0"/>
          <a:lstStyle>
            <a:extLst/>
          </a:lstStyle>
          <a:p>
            <a:endParaRPr lang="en-US"/>
          </a:p>
        </p:txBody>
      </p:sp>
      <p:sp>
        <p:nvSpPr>
          <p:cNvPr id="16" name="Text Placeholder 15"/>
          <p:cNvSpPr>
            <a:spLocks noGrp="1"/>
          </p:cNvSpPr>
          <p:nvPr>
            <p:ph type="body" sz="quarter" idx="18"/>
          </p:nvPr>
        </p:nvSpPr>
        <p:spPr>
          <a:xfrm>
            <a:off x="609600" y="1362287"/>
            <a:ext cx="3886200" cy="530352"/>
          </a:xfrm>
          <a:solidFill>
            <a:schemeClr val="accent2"/>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
        <p:nvSpPr>
          <p:cNvPr id="15" name="Text Placeholder 14"/>
          <p:cNvSpPr>
            <a:spLocks noGrp="1"/>
          </p:cNvSpPr>
          <p:nvPr>
            <p:ph type="body" sz="quarter" idx="19"/>
          </p:nvPr>
        </p:nvSpPr>
        <p:spPr>
          <a:xfrm>
            <a:off x="4800600" y="1362287"/>
            <a:ext cx="3886200" cy="530352"/>
          </a:xfrm>
          <a:solidFill>
            <a:schemeClr val="accent4"/>
          </a:solidFill>
        </p:spPr>
        <p:txBody>
          <a:bodyPr rtlCol="0" anchor="ctr"/>
          <a:lstStyle>
            <a:lvl1pPr>
              <a:buFontTx/>
              <a:buNone/>
              <a:defRPr sz="2000" b="1">
                <a:solidFill>
                  <a:srgbClr val="FFFFFF"/>
                </a:solidFill>
              </a:defRPr>
            </a:lvl1pPr>
            <a:extLst/>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extLst/>
          </a:lstStyle>
          <a:p>
            <a:fld id="{6DFADB5D-B7A0-47E3-AD2D-B1A6F8614213}" type="datetime1">
              <a:rPr lang="en-US" smtClean="0"/>
              <a:pPr/>
              <a:t>12/19/2017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72968126-03FC-49C0-B9B8-2B561CCC3D90}" type="datetime1">
              <a:rPr lang="en-US" smtClean="0"/>
              <a:pPr/>
              <a:t>12/19/2017</a:t>
            </a:fld>
            <a:endParaRPr lang="en-US"/>
          </a:p>
        </p:txBody>
      </p:sp>
      <p:sp>
        <p:nvSpPr>
          <p:cNvPr id="3" name="Footer Placeholder 2"/>
          <p:cNvSpPr>
            <a:spLocks noGrp="1"/>
          </p:cNvSpPr>
          <p:nvPr>
            <p:ph type="ftr" sz="quarter" idx="11"/>
          </p:nvPr>
        </p:nvSpPr>
        <p:spPr/>
        <p:txBody>
          <a:bodyPr/>
          <a:lstStyle>
            <a:extLst/>
          </a:lstStyle>
          <a:p>
            <a:endParaRPr lang="en-US" dirty="0"/>
          </a:p>
        </p:txBody>
      </p:sp>
      <p:sp>
        <p:nvSpPr>
          <p:cNvPr id="4" name="Slide Number Placeholder 3"/>
          <p:cNvSpPr>
            <a:spLocks noGrp="1"/>
          </p:cNvSpPr>
          <p:nvPr>
            <p:ph type="sldNum" sz="quarter" idx="12"/>
          </p:nvPr>
        </p:nvSpPr>
        <p:spPr>
          <a:xfrm>
            <a:off x="0" y="4686300"/>
            <a:ext cx="533400" cy="285750"/>
          </a:xfrm>
        </p:spPr>
        <p:txBody>
          <a:bodyPr/>
          <a:lstStyle>
            <a:lvl1pPr>
              <a:defRPr>
                <a:solidFill>
                  <a:schemeClr val="tx2"/>
                </a:solidFill>
              </a:defRPr>
            </a:lvl1pPr>
            <a:extLst/>
          </a:lstStyle>
          <a:p>
            <a:fld id="{A3F7CB7D-F184-43C7-B6FD-03D728E1BBFF}" type="slidenum">
              <a:rPr lang="en-US" smtClean="0">
                <a:solidFill>
                  <a:schemeClr val="tx2"/>
                </a:solidFill>
              </a:rPr>
              <a:pPr/>
              <a:t>‹#›</a:t>
            </a:fld>
            <a:endParaRPr lang="en-US" dirty="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110"/>
            <a:ext cx="8153400" cy="1005840"/>
          </a:xfrm>
        </p:spPr>
        <p:txBody>
          <a:bodyPr anchor="b"/>
          <a:lstStyle>
            <a:lvl1pPr algn="l">
              <a:buNone/>
              <a:defRPr sz="4200" b="0"/>
            </a:lvl1pPr>
            <a:extLst/>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extLst/>
          </a:lstStyle>
          <a:p>
            <a:fld id="{F49A8198-4617-485E-9585-4840B69DBBA6}" type="datetime1">
              <a:rPr lang="en-US" smtClean="0"/>
              <a:pPr/>
              <a:t>12/19/2017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extLst/>
          </a:lstStyle>
          <a:p>
            <a:fld id="{A3F7CB7D-F184-43C7-B6FD-03D728E1BBFF}" type="slidenum">
              <a:rPr lang="en-US" smtClean="0">
                <a:solidFill>
                  <a:srgbClr val="FFFFFF"/>
                </a:solidFill>
              </a:rPr>
              <a:pPr/>
              <a:t>‹#›</a:t>
            </a:fld>
            <a:endParaRPr lang="en-US" dirty="0">
              <a:solidFill>
                <a:srgbClr val="FFFFFF"/>
              </a:solidFill>
            </a:endParaRPr>
          </a:p>
        </p:txBody>
      </p:sp>
      <p:sp>
        <p:nvSpPr>
          <p:cNvPr id="3" name="Text Placeholder 2"/>
          <p:cNvSpPr>
            <a:spLocks noGrp="1"/>
          </p:cNvSpPr>
          <p:nvPr>
            <p:ph type="body" idx="1"/>
          </p:nvPr>
        </p:nvSpPr>
        <p:spPr>
          <a:xfrm>
            <a:off x="609600" y="1428750"/>
            <a:ext cx="1600200" cy="31242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9" name="Content Placeholder 8"/>
          <p:cNvSpPr>
            <a:spLocks noGrp="1"/>
          </p:cNvSpPr>
          <p:nvPr>
            <p:ph sz="quarter" idx="13"/>
          </p:nvPr>
        </p:nvSpPr>
        <p:spPr>
          <a:xfrm>
            <a:off x="2362200" y="1428750"/>
            <a:ext cx="6400800" cy="3200400"/>
          </a:xfrm>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557668" y="0"/>
            <a:ext cx="7586332" cy="3419856"/>
          </a:xfrm>
          <a:solidFill>
            <a:schemeClr val="tx2">
              <a:shade val="50000"/>
            </a:schemeClr>
          </a:solidFill>
          <a:ln>
            <a:noFill/>
          </a:ln>
        </p:spPr>
        <p:txBody>
          <a:bodyPr/>
          <a:lstStyle>
            <a:lvl1pPr>
              <a:buNone/>
              <a:defRPr sz="3200"/>
            </a:lvl1pPr>
            <a:extLst/>
          </a:lstStyle>
          <a:p>
            <a:r>
              <a:rPr lang="en-US" smtClean="0"/>
              <a:t>Click icon to add picture</a:t>
            </a:r>
            <a:endParaRPr lang="en-US" dirty="0"/>
          </a:p>
        </p:txBody>
      </p:sp>
      <p:sp>
        <p:nvSpPr>
          <p:cNvPr id="4" name="Text Placeholder 3"/>
          <p:cNvSpPr>
            <a:spLocks noGrp="1"/>
          </p:cNvSpPr>
          <p:nvPr>
            <p:ph type="body" sz="half" idx="2"/>
          </p:nvPr>
        </p:nvSpPr>
        <p:spPr>
          <a:xfrm>
            <a:off x="1600200" y="4114800"/>
            <a:ext cx="7315200" cy="51435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extLst/>
          </a:lstStyle>
          <a:p>
            <a:pPr lvl="0"/>
            <a:r>
              <a:rPr lang="en-US" smtClean="0"/>
              <a:t>Click to edit Master text styles</a:t>
            </a:r>
          </a:p>
        </p:txBody>
      </p:sp>
      <p:sp>
        <p:nvSpPr>
          <p:cNvPr id="8" name="Rectangle 7"/>
          <p:cNvSpPr/>
          <p:nvPr/>
        </p:nvSpPr>
        <p:spPr>
          <a:xfrm>
            <a:off x="-9144" y="3429000"/>
            <a:ext cx="9144000" cy="66522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9144" y="3497580"/>
            <a:ext cx="1463040" cy="534924"/>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0" name="Rectangle 9"/>
          <p:cNvSpPr/>
          <p:nvPr/>
        </p:nvSpPr>
        <p:spPr>
          <a:xfrm>
            <a:off x="1545336" y="3490722"/>
            <a:ext cx="7589520" cy="534924"/>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 name="Title 1"/>
          <p:cNvSpPr>
            <a:spLocks noGrp="1"/>
          </p:cNvSpPr>
          <p:nvPr>
            <p:ph type="title"/>
          </p:nvPr>
        </p:nvSpPr>
        <p:spPr>
          <a:xfrm>
            <a:off x="1600200" y="3543300"/>
            <a:ext cx="7315200" cy="457200"/>
          </a:xfrm>
        </p:spPr>
        <p:txBody>
          <a:bodyPr anchor="ctr"/>
          <a:lstStyle>
            <a:lvl1pPr algn="l">
              <a:buNone/>
              <a:defRPr sz="2800" b="0">
                <a:solidFill>
                  <a:srgbClr val="FFFFFF"/>
                </a:solidFill>
              </a:defRPr>
            </a:lvl1pPr>
            <a:extLst/>
          </a:lstStyle>
          <a:p>
            <a:r>
              <a:rPr lang="en-US" smtClean="0"/>
              <a:t>Click to edit Master title style</a:t>
            </a:r>
            <a:endParaRPr lang="en-US" dirty="0"/>
          </a:p>
        </p:txBody>
      </p:sp>
      <p:sp>
        <p:nvSpPr>
          <p:cNvPr id="11" name="Rectangle 10"/>
          <p:cNvSpPr/>
          <p:nvPr/>
        </p:nvSpPr>
        <p:spPr>
          <a:xfrm>
            <a:off x="1447800" y="0"/>
            <a:ext cx="100584" cy="515035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12" name="Date Placeholder 11"/>
          <p:cNvSpPr>
            <a:spLocks noGrp="1"/>
          </p:cNvSpPr>
          <p:nvPr>
            <p:ph type="dt" sz="half" idx="10"/>
          </p:nvPr>
        </p:nvSpPr>
        <p:spPr>
          <a:xfrm>
            <a:off x="6248400" y="4686300"/>
            <a:ext cx="2667000" cy="273844"/>
          </a:xfrm>
        </p:spPr>
        <p:txBody>
          <a:bodyPr rtlCol="0"/>
          <a:lstStyle>
            <a:extLst/>
          </a:lstStyle>
          <a:p>
            <a:fld id="{E4606EA6-EFEA-4C30-9264-4F9291A5780D}" type="datetime1">
              <a:rPr lang="en-US" smtClean="0"/>
              <a:pPr/>
              <a:t>12/19/2017</a:t>
            </a:fld>
            <a:endParaRPr lang="en-US"/>
          </a:p>
        </p:txBody>
      </p:sp>
      <p:sp>
        <p:nvSpPr>
          <p:cNvPr id="13" name="Slide Number Placeholder 12"/>
          <p:cNvSpPr>
            <a:spLocks noGrp="1"/>
          </p:cNvSpPr>
          <p:nvPr>
            <p:ph type="sldNum" sz="quarter" idx="11"/>
          </p:nvPr>
        </p:nvSpPr>
        <p:spPr>
          <a:xfrm>
            <a:off x="0" y="3500437"/>
            <a:ext cx="1447800" cy="497684"/>
          </a:xfrm>
        </p:spPr>
        <p:txBody>
          <a:bodyPr rtlCol="0"/>
          <a:lstStyle>
            <a:lvl1pPr>
              <a:defRPr sz="2800"/>
            </a:lvl1pPr>
            <a:extLst/>
          </a:lstStyle>
          <a:p>
            <a:pPr algn="ctr"/>
            <a:fld id="{8F82E0A0-C266-4798-8C8F-B9F91E9DA37E}" type="slidenum">
              <a:rPr lang="en-US" sz="2800" b="1" smtClean="0">
                <a:solidFill>
                  <a:srgbClr val="FFFFFF"/>
                </a:solidFill>
              </a:rPr>
              <a:pPr algn="ctr"/>
              <a:t>‹#›</a:t>
            </a:fld>
            <a:endParaRPr lang="en-US" sz="2800" dirty="0"/>
          </a:p>
        </p:txBody>
      </p:sp>
      <p:sp>
        <p:nvSpPr>
          <p:cNvPr id="14" name="Footer Placeholder 13"/>
          <p:cNvSpPr>
            <a:spLocks noGrp="1"/>
          </p:cNvSpPr>
          <p:nvPr>
            <p:ph type="ftr" sz="quarter" idx="12"/>
          </p:nvPr>
        </p:nvSpPr>
        <p:spPr>
          <a:xfrm>
            <a:off x="1600200" y="4686155"/>
            <a:ext cx="4572000" cy="273844"/>
          </a:xfrm>
        </p:spPr>
        <p:txBody>
          <a:bodyPr rtlCol="0"/>
          <a:lstStyle>
            <a:extLst/>
          </a:lstStyle>
          <a:p>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 Placeholder 12"/>
          <p:cNvSpPr>
            <a:spLocks noGrp="1"/>
          </p:cNvSpPr>
          <p:nvPr>
            <p:ph type="body" idx="1"/>
          </p:nvPr>
        </p:nvSpPr>
        <p:spPr>
          <a:xfrm>
            <a:off x="612648" y="1352550"/>
            <a:ext cx="8153400" cy="3242310"/>
          </a:xfrm>
          <a:prstGeom prst="rect">
            <a:avLst/>
          </a:prstGeom>
        </p:spPr>
        <p:txBody>
          <a:bodyPr vert="horz">
            <a:normAutofit/>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Date Placeholder 13"/>
          <p:cNvSpPr>
            <a:spLocks noGrp="1"/>
          </p:cNvSpPr>
          <p:nvPr>
            <p:ph type="dt" sz="half" idx="2"/>
          </p:nvPr>
        </p:nvSpPr>
        <p:spPr>
          <a:xfrm>
            <a:off x="6096000" y="4686300"/>
            <a:ext cx="2667000" cy="273844"/>
          </a:xfrm>
          <a:prstGeom prst="rect">
            <a:avLst/>
          </a:prstGeom>
        </p:spPr>
        <p:txBody>
          <a:bodyPr vert="horz" anchor="ctr" anchorCtr="0"/>
          <a:lstStyle>
            <a:lvl1pPr algn="l">
              <a:defRPr sz="1400">
                <a:solidFill>
                  <a:schemeClr val="tx2"/>
                </a:solidFill>
              </a:defRPr>
            </a:lvl1pPr>
            <a:extLst/>
          </a:lstStyle>
          <a:p>
            <a:fld id="{E4606EA6-EFEA-4C30-9264-4F9291A5780D}" type="datetime1">
              <a:rPr lang="en-US" smtClean="0"/>
              <a:pPr/>
              <a:t>12/19/2017</a:t>
            </a:fld>
            <a:endParaRPr lang="en-US" sz="1400" dirty="0">
              <a:solidFill>
                <a:schemeClr val="tx2"/>
              </a:solidFill>
            </a:endParaRPr>
          </a:p>
        </p:txBody>
      </p:sp>
      <p:sp>
        <p:nvSpPr>
          <p:cNvPr id="3" name="Footer Placeholder 2"/>
          <p:cNvSpPr>
            <a:spLocks noGrp="1"/>
          </p:cNvSpPr>
          <p:nvPr>
            <p:ph type="ftr" sz="quarter" idx="3"/>
          </p:nvPr>
        </p:nvSpPr>
        <p:spPr>
          <a:xfrm>
            <a:off x="609601" y="4686155"/>
            <a:ext cx="5421083" cy="273844"/>
          </a:xfrm>
          <a:prstGeom prst="rect">
            <a:avLst/>
          </a:prstGeom>
        </p:spPr>
        <p:txBody>
          <a:bodyPr vert="horz" anchor="ctr"/>
          <a:lstStyle>
            <a:lvl1pPr algn="r">
              <a:defRPr sz="1400">
                <a:solidFill>
                  <a:schemeClr val="tx2"/>
                </a:solidFill>
              </a:defRPr>
            </a:lvl1pPr>
            <a:extLst/>
          </a:lstStyle>
          <a:p>
            <a:pPr algn="r"/>
            <a:endParaRPr lang="en-US" sz="1400" dirty="0">
              <a:solidFill>
                <a:schemeClr val="tx2"/>
              </a:solidFill>
            </a:endParaRPr>
          </a:p>
        </p:txBody>
      </p:sp>
      <p:sp>
        <p:nvSpPr>
          <p:cNvPr id="7" name="Rectangle 6"/>
          <p:cNvSpPr/>
          <p:nvPr/>
        </p:nvSpPr>
        <p:spPr>
          <a:xfrm>
            <a:off x="0" y="1095170"/>
            <a:ext cx="9144000" cy="24003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8" name="Rectangle 7"/>
          <p:cNvSpPr/>
          <p:nvPr/>
        </p:nvSpPr>
        <p:spPr>
          <a:xfrm>
            <a:off x="0" y="1129460"/>
            <a:ext cx="533400" cy="17145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9" name="Rectangle 8"/>
          <p:cNvSpPr/>
          <p:nvPr/>
        </p:nvSpPr>
        <p:spPr>
          <a:xfrm>
            <a:off x="590550" y="1129460"/>
            <a:ext cx="8553450" cy="17145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lang="en-US"/>
          </a:p>
        </p:txBody>
      </p:sp>
      <p:sp>
        <p:nvSpPr>
          <p:cNvPr id="23" name="Slide Number Placeholder 22"/>
          <p:cNvSpPr>
            <a:spLocks noGrp="1"/>
          </p:cNvSpPr>
          <p:nvPr>
            <p:ph type="sldNum" sz="quarter" idx="4"/>
          </p:nvPr>
        </p:nvSpPr>
        <p:spPr>
          <a:xfrm>
            <a:off x="0" y="1123507"/>
            <a:ext cx="533400" cy="183357"/>
          </a:xfrm>
          <a:prstGeom prst="rect">
            <a:avLst/>
          </a:prstGeom>
        </p:spPr>
        <p:txBody>
          <a:bodyPr vert="horz" anchor="ctr" anchorCtr="0">
            <a:normAutofit/>
          </a:bodyPr>
          <a:lstStyle>
            <a:lvl1pPr algn="ctr">
              <a:defRPr sz="1400" b="1">
                <a:solidFill>
                  <a:srgbClr val="FFFFFF"/>
                </a:solidFill>
              </a:defRPr>
            </a:lvl1pPr>
            <a:extLst/>
          </a:lstStyle>
          <a:p>
            <a:pPr algn="ctr"/>
            <a:fld id="{8F82E0A0-C266-4798-8C8F-B9F91E9DA37E}" type="slidenum">
              <a:rPr lang="en-US" sz="1400" b="1" smtClean="0">
                <a:solidFill>
                  <a:srgbClr val="FFFFFF"/>
                </a:solidFill>
              </a:rPr>
              <a:pPr algn="ctr"/>
              <a:t>‹#›</a:t>
            </a:fld>
            <a:endParaRPr lang="en-US" sz="1400" b="1" dirty="0">
              <a:solidFill>
                <a:srgbClr val="FFFFFF"/>
              </a:solidFill>
            </a:endParaRPr>
          </a:p>
        </p:txBody>
      </p:sp>
      <p:sp>
        <p:nvSpPr>
          <p:cNvPr id="22" name="Title Placeholder 21"/>
          <p:cNvSpPr>
            <a:spLocks noGrp="1"/>
          </p:cNvSpPr>
          <p:nvPr>
            <p:ph type="title"/>
          </p:nvPr>
        </p:nvSpPr>
        <p:spPr>
          <a:xfrm>
            <a:off x="609600" y="118110"/>
            <a:ext cx="8153400" cy="1005840"/>
          </a:xfrm>
          <a:prstGeom prst="rect">
            <a:avLst/>
          </a:prstGeom>
        </p:spPr>
        <p:txBody>
          <a:bodyPr vert="horz" anchor="b">
            <a:normAutofit/>
          </a:bodyPr>
          <a:lstStyle>
            <a:extLst/>
          </a:lstStyle>
          <a:p>
            <a:r>
              <a:rPr lang="en-US" smtClean="0"/>
              <a:t>Click to edit Master title style</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8"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sz="4200" kern="1200">
          <a:solidFill>
            <a:schemeClr val="tx2"/>
          </a:solidFill>
          <a:latin typeface="+mj-lt"/>
          <a:ea typeface="+mj-ea"/>
          <a:cs typeface="+mj-cs"/>
        </a:defRPr>
      </a:lvl1pPr>
      <a:extLst/>
    </p:titleStyle>
    <p:bodyStyle>
      <a:lvl1pPr marL="320040" indent="-320040" algn="l" rtl="0" eaLnBrk="1" latinLnBrk="0" hangingPunct="1">
        <a:spcBef>
          <a:spcPts val="700"/>
        </a:spcBef>
        <a:buClr>
          <a:schemeClr val="accent2"/>
        </a:buClr>
        <a:buSzPct val="60000"/>
        <a:buFont typeface="Wingdings"/>
        <a:buChar char=""/>
        <a:defRPr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22.xml"/><Relationship Id="rId7" Type="http://schemas.openxmlformats.org/officeDocument/2006/relationships/image" Target="../media/image26.wmf"/><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8.wmf"/><Relationship Id="rId5" Type="http://schemas.openxmlformats.org/officeDocument/2006/relationships/image" Target="../media/image25.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7.wmf"/></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31.emf"/><Relationship Id="rId5" Type="http://schemas.openxmlformats.org/officeDocument/2006/relationships/image" Target="../media/image30.w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8.jpeg"/></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46.jpeg"/></Relationships>
</file>

<file path=ppt/slides/_rels/slide3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3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46.jpeg"/></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43.jpeg"/><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44.jpeg"/><Relationship Id="rId4" Type="http://schemas.openxmlformats.org/officeDocument/2006/relationships/image" Target="../media/image50.jpeg"/></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image" Target="../media/image42.jpeg"/><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50.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p:cNvSpPr>
          <p:nvPr>
            <p:ph type="title"/>
          </p:nvPr>
        </p:nvSpPr>
        <p:spPr>
          <a:xfrm>
            <a:off x="304800" y="514350"/>
            <a:ext cx="8534400" cy="2438400"/>
          </a:xfrm>
        </p:spPr>
        <p:txBody>
          <a:bodyPr>
            <a:normAutofit/>
          </a:bodyPr>
          <a:lstStyle>
            <a:extLst/>
          </a:lstStyle>
          <a:p>
            <a:pPr algn="ctr"/>
            <a:r>
              <a:rPr lang="en-US" sz="3200" dirty="0"/>
              <a:t>Comparative​ ​study​ ​for​ ​</a:t>
            </a:r>
            <a:r>
              <a:rPr lang="en-US" sz="3200" dirty="0" smtClean="0"/>
              <a:t>usage of</a:t>
            </a:r>
            <a:r>
              <a:rPr lang="en-US" sz="3200" dirty="0"/>
              <a:t>​ ​</a:t>
            </a:r>
            <a:r>
              <a:rPr lang="en-US" sz="3200" dirty="0" smtClean="0"/>
              <a:t>PI , </a:t>
            </a:r>
            <a:r>
              <a:rPr lang="en-US" sz="3200" dirty="0" err="1" smtClean="0"/>
              <a:t>Pd</a:t>
            </a:r>
            <a:r>
              <a:rPr lang="en-US" sz="3200" dirty="0" smtClean="0"/>
              <a:t>​ </a:t>
            </a:r>
            <a:r>
              <a:rPr lang="en-US" sz="3200" dirty="0"/>
              <a:t>​and</a:t>
            </a:r>
            <a:r>
              <a:rPr lang="en-US" sz="3200" dirty="0" smtClean="0"/>
              <a:t>​</a:t>
            </a:r>
            <a:br>
              <a:rPr lang="en-US" sz="3200" dirty="0" smtClean="0"/>
            </a:br>
            <a:r>
              <a:rPr lang="en-US" sz="3200" dirty="0" smtClean="0"/>
              <a:t> </a:t>
            </a:r>
            <a:r>
              <a:rPr lang="en-US" sz="3200" dirty="0"/>
              <a:t>​Modern​ ​</a:t>
            </a:r>
            <a:r>
              <a:rPr lang="en-US" sz="3200" dirty="0" smtClean="0"/>
              <a:t>predictive controllers</a:t>
            </a:r>
            <a:r>
              <a:rPr lang="en-US" sz="3200" dirty="0"/>
              <a:t>​ </a:t>
            </a:r>
            <a:r>
              <a:rPr lang="en-US" sz="3200" dirty="0" smtClean="0"/>
              <a:t>​</a:t>
            </a:r>
            <a:br>
              <a:rPr lang="en-US" sz="3200" dirty="0" smtClean="0"/>
            </a:br>
            <a:r>
              <a:rPr lang="en-US" sz="3200" dirty="0" smtClean="0"/>
              <a:t>for</a:t>
            </a:r>
            <a:r>
              <a:rPr lang="en-US" sz="3200" dirty="0"/>
              <a:t>​ ​</a:t>
            </a:r>
            <a:r>
              <a:rPr lang="en-US" sz="3200" dirty="0" smtClean="0"/>
              <a:t>trajectory tracking</a:t>
            </a:r>
            <a:r>
              <a:rPr lang="en-US" sz="3200" dirty="0"/>
              <a:t>​ ​of​ </a:t>
            </a:r>
            <a:r>
              <a:rPr lang="en-US" sz="3200" dirty="0" smtClean="0"/>
              <a:t/>
            </a:r>
            <a:br>
              <a:rPr lang="en-US" sz="3200" dirty="0" smtClean="0"/>
            </a:br>
            <a:r>
              <a:rPr lang="en-US" sz="3200" dirty="0" smtClean="0"/>
              <a:t>​</a:t>
            </a:r>
            <a:r>
              <a:rPr lang="en-US" sz="3200" dirty="0"/>
              <a:t>a​ ​wheeled​ ​robot</a:t>
            </a:r>
          </a:p>
        </p:txBody>
      </p:sp>
      <p:sp>
        <p:nvSpPr>
          <p:cNvPr id="2" name="Subtitle 1"/>
          <p:cNvSpPr>
            <a:spLocks noGrp="1"/>
          </p:cNvSpPr>
          <p:nvPr>
            <p:ph type="subTitle" idx="1"/>
          </p:nvPr>
        </p:nvSpPr>
        <p:spPr>
          <a:xfrm>
            <a:off x="1295400" y="3505200"/>
            <a:ext cx="6515100" cy="514350"/>
          </a:xfrm>
        </p:spPr>
        <p:txBody>
          <a:bodyPr>
            <a:noAutofit/>
          </a:bodyPr>
          <a:lstStyle/>
          <a:p>
            <a:pPr algn="ctr"/>
            <a:r>
              <a:rPr lang="en-US" sz="1600" dirty="0" smtClean="0">
                <a:solidFill>
                  <a:schemeClr val="accent2">
                    <a:lumMod val="60000"/>
                    <a:lumOff val="40000"/>
                  </a:schemeClr>
                </a:solidFill>
              </a:rPr>
              <a:t>Student name : </a:t>
            </a:r>
            <a:r>
              <a:rPr lang="en-US" sz="1600" dirty="0" err="1" smtClean="0">
                <a:solidFill>
                  <a:schemeClr val="accent2">
                    <a:lumMod val="60000"/>
                    <a:lumOff val="40000"/>
                  </a:schemeClr>
                </a:solidFill>
              </a:rPr>
              <a:t>Moemen</a:t>
            </a:r>
            <a:r>
              <a:rPr lang="en-US" sz="1600" dirty="0" smtClean="0">
                <a:solidFill>
                  <a:schemeClr val="accent2">
                    <a:lumMod val="60000"/>
                    <a:lumOff val="40000"/>
                  </a:schemeClr>
                </a:solidFill>
              </a:rPr>
              <a:t> Yasser </a:t>
            </a:r>
            <a:r>
              <a:rPr lang="en-US" sz="1600" dirty="0" err="1" smtClean="0">
                <a:solidFill>
                  <a:schemeClr val="accent2">
                    <a:lumMod val="60000"/>
                    <a:lumOff val="40000"/>
                  </a:schemeClr>
                </a:solidFill>
              </a:rPr>
              <a:t>Moemen</a:t>
            </a:r>
            <a:endParaRPr lang="en-US" sz="1600" dirty="0" smtClean="0">
              <a:solidFill>
                <a:schemeClr val="accent2">
                  <a:lumMod val="60000"/>
                  <a:lumOff val="40000"/>
                </a:schemeClr>
              </a:solidFill>
            </a:endParaRPr>
          </a:p>
          <a:p>
            <a:pPr algn="ctr"/>
            <a:r>
              <a:rPr lang="en-US" sz="1600" dirty="0">
                <a:solidFill>
                  <a:schemeClr val="accent2">
                    <a:lumMod val="60000"/>
                    <a:lumOff val="40000"/>
                  </a:schemeClr>
                </a:solidFill>
              </a:rPr>
              <a:t>Student </a:t>
            </a:r>
            <a:r>
              <a:rPr lang="en-US" sz="1600" dirty="0" smtClean="0">
                <a:solidFill>
                  <a:schemeClr val="accent2">
                    <a:lumMod val="60000"/>
                    <a:lumOff val="40000"/>
                  </a:schemeClr>
                </a:solidFill>
              </a:rPr>
              <a:t>number:20078937</a:t>
            </a:r>
          </a:p>
          <a:p>
            <a:pPr algn="ctr"/>
            <a:r>
              <a:rPr lang="en-US" sz="1600" dirty="0" smtClean="0">
                <a:solidFill>
                  <a:schemeClr val="accent2">
                    <a:lumMod val="60000"/>
                    <a:lumOff val="40000"/>
                  </a:schemeClr>
                </a:solidFill>
              </a:rPr>
              <a:t>Submitted to : </a:t>
            </a:r>
            <a:r>
              <a:rPr lang="en-US" sz="1600" dirty="0">
                <a:solidFill>
                  <a:schemeClr val="accent2">
                    <a:lumMod val="60000"/>
                    <a:lumOff val="40000"/>
                  </a:schemeClr>
                </a:solidFill>
              </a:rPr>
              <a:t>Professor </a:t>
            </a:r>
            <a:r>
              <a:rPr lang="en-US" sz="1600" dirty="0" err="1">
                <a:solidFill>
                  <a:schemeClr val="accent2">
                    <a:lumMod val="60000"/>
                    <a:lumOff val="40000"/>
                  </a:schemeClr>
                </a:solidFill>
              </a:rPr>
              <a:t>Keyvan</a:t>
            </a:r>
            <a:r>
              <a:rPr lang="en-US" sz="1600" dirty="0">
                <a:solidFill>
                  <a:schemeClr val="accent2">
                    <a:lumMod val="60000"/>
                    <a:lumOff val="40000"/>
                  </a:schemeClr>
                </a:solidFill>
              </a:rPr>
              <a:t> </a:t>
            </a:r>
            <a:r>
              <a:rPr lang="en-US" sz="1600" dirty="0" err="1">
                <a:solidFill>
                  <a:schemeClr val="accent2">
                    <a:lumMod val="60000"/>
                    <a:lumOff val="40000"/>
                  </a:schemeClr>
                </a:solidFill>
              </a:rPr>
              <a:t>Hashtrudi</a:t>
            </a:r>
            <a:r>
              <a:rPr lang="en-US" sz="1600" dirty="0">
                <a:solidFill>
                  <a:schemeClr val="accent2">
                    <a:lumMod val="60000"/>
                    <a:lumOff val="40000"/>
                  </a:schemeClr>
                </a:solidFill>
              </a:rPr>
              <a:t> </a:t>
            </a:r>
            <a:r>
              <a:rPr lang="en-US" sz="1600" dirty="0" err="1">
                <a:solidFill>
                  <a:schemeClr val="accent2">
                    <a:lumMod val="60000"/>
                    <a:lumOff val="40000"/>
                  </a:schemeClr>
                </a:solidFill>
              </a:rPr>
              <a:t>Zaad</a:t>
            </a:r>
            <a:endParaRPr lang="en-US" sz="1600" dirty="0">
              <a:solidFill>
                <a:schemeClr val="accent2">
                  <a:lumMod val="60000"/>
                  <a:lumOff val="40000"/>
                </a:schemeClr>
              </a:solidFill>
            </a:endParaRPr>
          </a:p>
          <a:p>
            <a:pPr algn="ctr"/>
            <a:endParaRPr lang="en-US" sz="1600" dirty="0">
              <a:solidFill>
                <a:schemeClr val="accent2">
                  <a:lumMod val="60000"/>
                  <a:lumOff val="40000"/>
                </a:schemeClr>
              </a:solidFill>
            </a:endParaRPr>
          </a:p>
        </p:txBody>
      </p:sp>
      <p:sp>
        <p:nvSpPr>
          <p:cNvPr id="3" name="Rectangle 2"/>
          <p:cNvSpPr/>
          <p:nvPr/>
        </p:nvSpPr>
        <p:spPr>
          <a:xfrm>
            <a:off x="1219200" y="133350"/>
            <a:ext cx="6248400" cy="646331"/>
          </a:xfrm>
          <a:prstGeom prst="rect">
            <a:avLst/>
          </a:prstGeom>
        </p:spPr>
        <p:txBody>
          <a:bodyPr wrap="square">
            <a:spAutoFit/>
          </a:bodyPr>
          <a:lstStyle/>
          <a:p>
            <a:pPr algn="ctr"/>
            <a:r>
              <a:rPr lang="en-US" dirty="0">
                <a:latin typeface="Adobe Arabic" pitchFamily="18" charset="-78"/>
                <a:cs typeface="Adobe Arabic" pitchFamily="18" charset="-78"/>
              </a:rPr>
              <a:t>CONTROL SYSTEMS DESIGN FOR ROBOTS AND TELEROBOTS</a:t>
            </a:r>
          </a:p>
          <a:p>
            <a:pPr algn="ctr"/>
            <a:r>
              <a:rPr lang="en-US" dirty="0">
                <a:latin typeface="Adobe Arabic" pitchFamily="18" charset="-78"/>
                <a:cs typeface="Adobe Arabic" pitchFamily="18" charset="-78"/>
              </a:rPr>
              <a:t>ELEC-848</a:t>
            </a:r>
          </a:p>
        </p:txBody>
      </p:sp>
      <p:cxnSp>
        <p:nvCxnSpPr>
          <p:cNvPr id="7" name="Straight Connector 6"/>
          <p:cNvCxnSpPr/>
          <p:nvPr/>
        </p:nvCxnSpPr>
        <p:spPr>
          <a:xfrm>
            <a:off x="152400" y="895350"/>
            <a:ext cx="8763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28600" y="3028950"/>
            <a:ext cx="8763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extLst/>
          </a:lstStyle>
          <a:p>
            <a:r>
              <a:rPr lang="en-US" dirty="0" smtClean="0"/>
              <a:t>Techniques : PID controller</a:t>
            </a:r>
            <a:endParaRPr lang="en-US" dirty="0"/>
          </a:p>
        </p:txBody>
      </p:sp>
      <p:sp>
        <p:nvSpPr>
          <p:cNvPr id="12" name="Rectangle 2"/>
          <p:cNvSpPr txBox="1">
            <a:spLocks/>
          </p:cNvSpPr>
          <p:nvPr/>
        </p:nvSpPr>
        <p:spPr>
          <a:xfrm>
            <a:off x="533400" y="1455420"/>
            <a:ext cx="495300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PID Controller</a:t>
            </a:r>
            <a:endParaRPr lang="en-US" dirty="0"/>
          </a:p>
        </p:txBody>
      </p:sp>
      <p:grpSp>
        <p:nvGrpSpPr>
          <p:cNvPr id="6" name="Group 5"/>
          <p:cNvGrpSpPr/>
          <p:nvPr/>
        </p:nvGrpSpPr>
        <p:grpSpPr>
          <a:xfrm>
            <a:off x="533400" y="2524708"/>
            <a:ext cx="5257800" cy="1744439"/>
            <a:chOff x="-71908" y="0"/>
            <a:chExt cx="5815483" cy="1922984"/>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71908" y="29865"/>
              <a:ext cx="3310408" cy="1893119"/>
            </a:xfrm>
            <a:prstGeom prst="rect">
              <a:avLst/>
            </a:prstGeom>
            <a:noFill/>
            <a:ln>
              <a:noFill/>
            </a:ln>
          </p:spPr>
        </p:pic>
        <p:pic>
          <p:nvPicPr>
            <p:cNvPr id="8" name="Picture 7" descr="C:\Users\Moumen\Videos\Tickets\29569i953F07D01DCE3839.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0" y="0"/>
              <a:ext cx="2505075" cy="1819275"/>
            </a:xfrm>
            <a:prstGeom prst="rect">
              <a:avLst/>
            </a:prstGeom>
            <a:noFill/>
            <a:ln>
              <a:noFill/>
            </a:ln>
          </p:spPr>
        </p:pic>
      </p:grpSp>
      <p:pic>
        <p:nvPicPr>
          <p:cNvPr id="6146" name="Picture 2" descr="C:\Users\Moumen\Videos\Tickets\sin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6255800" y="2869152"/>
            <a:ext cx="2544000" cy="11872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2"/>
          <p:cNvSpPr txBox="1">
            <a:spLocks/>
          </p:cNvSpPr>
          <p:nvPr/>
        </p:nvSpPr>
        <p:spPr>
          <a:xfrm>
            <a:off x="6096000" y="1445362"/>
            <a:ext cx="274320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Bang-Bang controller</a:t>
            </a:r>
            <a:endParaRPr lang="en-US" dirty="0"/>
          </a:p>
        </p:txBody>
      </p:sp>
      <p:cxnSp>
        <p:nvCxnSpPr>
          <p:cNvPr id="5" name="Straight Connector 4"/>
          <p:cNvCxnSpPr>
            <a:stCxn id="6146" idx="1"/>
            <a:endCxn id="6146" idx="3"/>
          </p:cNvCxnSpPr>
          <p:nvPr/>
        </p:nvCxnSpPr>
        <p:spPr>
          <a:xfrm>
            <a:off x="7527800" y="2190752"/>
            <a:ext cx="0" cy="2544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581" y="4528414"/>
            <a:ext cx="381000" cy="381000"/>
          </a:xfrm>
          <a:prstGeom prst="ellipse">
            <a:avLst/>
          </a:prstGeom>
          <a:solidFill>
            <a:schemeClr val="accent3"/>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8305800" y="2524708"/>
            <a:ext cx="152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98000" y="2369463"/>
            <a:ext cx="1127000" cy="430887"/>
          </a:xfrm>
          <a:prstGeom prst="rect">
            <a:avLst/>
          </a:prstGeom>
          <a:noFill/>
        </p:spPr>
        <p:txBody>
          <a:bodyPr wrap="square" rtlCol="0">
            <a:spAutoFit/>
          </a:bodyPr>
          <a:lstStyle/>
          <a:p>
            <a:r>
              <a:rPr lang="en-US" sz="1100" dirty="0" smtClean="0"/>
              <a:t>Reference trajectory</a:t>
            </a:r>
            <a:endParaRPr lang="en-US" sz="1100" dirty="0"/>
          </a:p>
        </p:txBody>
      </p:sp>
      <p:cxnSp>
        <p:nvCxnSpPr>
          <p:cNvPr id="19" name="Straight Connector 18"/>
          <p:cNvCxnSpPr/>
          <p:nvPr/>
        </p:nvCxnSpPr>
        <p:spPr>
          <a:xfrm>
            <a:off x="8305800" y="2961705"/>
            <a:ext cx="152400"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398000" y="2806460"/>
            <a:ext cx="1127000" cy="430887"/>
          </a:xfrm>
          <a:prstGeom prst="rect">
            <a:avLst/>
          </a:prstGeom>
          <a:noFill/>
        </p:spPr>
        <p:txBody>
          <a:bodyPr wrap="square" rtlCol="0">
            <a:spAutoFit/>
          </a:bodyPr>
          <a:lstStyle/>
          <a:p>
            <a:r>
              <a:rPr lang="en-US" sz="1100" dirty="0" smtClean="0"/>
              <a:t>Oscillatory</a:t>
            </a:r>
          </a:p>
          <a:p>
            <a:r>
              <a:rPr lang="en-US" sz="1100" dirty="0" smtClean="0"/>
              <a:t>response</a:t>
            </a:r>
            <a:endParaRPr lang="en-US" sz="1100" dirty="0"/>
          </a:p>
        </p:txBody>
      </p:sp>
    </p:spTree>
    <p:extLst>
      <p:ext uri="{BB962C8B-B14F-4D97-AF65-F5344CB8AC3E}">
        <p14:creationId xmlns:p14="http://schemas.microsoft.com/office/powerpoint/2010/main" val="3388353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extLst/>
          </a:lstStyle>
          <a:p>
            <a:r>
              <a:rPr lang="en-US" dirty="0" smtClean="0"/>
              <a:t>Techniques : PID controller</a:t>
            </a:r>
            <a:endParaRPr lang="en-US" dirty="0"/>
          </a:p>
        </p:txBody>
      </p:sp>
      <p:sp>
        <p:nvSpPr>
          <p:cNvPr id="12" name="Rectangle 2"/>
          <p:cNvSpPr txBox="1">
            <a:spLocks/>
          </p:cNvSpPr>
          <p:nvPr/>
        </p:nvSpPr>
        <p:spPr>
          <a:xfrm>
            <a:off x="243230" y="1455420"/>
            <a:ext cx="288097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PID Controller</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28600" y="2562011"/>
            <a:ext cx="2992952" cy="1717347"/>
          </a:xfrm>
          <a:prstGeom prst="rect">
            <a:avLst/>
          </a:prstGeom>
          <a:noFill/>
          <a:ln>
            <a:noFill/>
          </a:ln>
        </p:spPr>
      </p:pic>
      <p:sp>
        <p:nvSpPr>
          <p:cNvPr id="15" name="Rectangle 2"/>
          <p:cNvSpPr txBox="1">
            <a:spLocks/>
          </p:cNvSpPr>
          <p:nvPr/>
        </p:nvSpPr>
        <p:spPr>
          <a:xfrm>
            <a:off x="3581400" y="1455420"/>
            <a:ext cx="510540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Proportional controller</a:t>
            </a:r>
            <a:endParaRPr lang="en-US" dirty="0"/>
          </a:p>
        </p:txBody>
      </p:sp>
      <p:pic>
        <p:nvPicPr>
          <p:cNvPr id="17" name="Picture 16" descr="C:\Users\Moumen\Videos\Tickets\Proportional-Gain-Graphs1.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800" y="2800350"/>
            <a:ext cx="3108319" cy="1820049"/>
          </a:xfrm>
          <a:prstGeom prst="rect">
            <a:avLst/>
          </a:prstGeom>
          <a:noFill/>
          <a:ln>
            <a:noFill/>
          </a:ln>
        </p:spPr>
      </p:pic>
      <mc:AlternateContent xmlns:mc="http://schemas.openxmlformats.org/markup-compatibility/2006" xmlns:a14="http://schemas.microsoft.com/office/drawing/2010/main">
        <mc:Choice Requires="a14">
          <p:sp>
            <p:nvSpPr>
              <p:cNvPr id="3" name="Rectangle 2"/>
              <p:cNvSpPr/>
              <p:nvPr/>
            </p:nvSpPr>
            <p:spPr>
              <a:xfrm>
                <a:off x="6933702" y="3486150"/>
                <a:ext cx="176772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a:latin typeface="Cambria Math"/>
                        </a:rPr>
                        <m:t>𝐶𝑜𝑛𝑡𝑟𝑜𝑙</m:t>
                      </m:r>
                      <m:r>
                        <a:rPr lang="en-US" sz="1400" i="1">
                          <a:latin typeface="Cambria Math"/>
                        </a:rPr>
                        <m:t> </m:t>
                      </m:r>
                      <m:r>
                        <a:rPr lang="en-US" sz="1400" i="1">
                          <a:latin typeface="Cambria Math"/>
                        </a:rPr>
                        <m:t>𝑙𝑎𝑤</m:t>
                      </m:r>
                      <m:r>
                        <a:rPr lang="en-US" sz="1400" i="1">
                          <a:latin typeface="Cambria Math"/>
                        </a:rPr>
                        <m:t>=</m:t>
                      </m:r>
                      <m:r>
                        <a:rPr lang="en-US" sz="1400" i="1">
                          <a:latin typeface="Cambria Math"/>
                        </a:rPr>
                        <m:t>𝑃</m:t>
                      </m:r>
                      <m:r>
                        <a:rPr lang="en-US" sz="1400" i="1">
                          <a:latin typeface="Cambria Math"/>
                        </a:rPr>
                        <m:t>. </m:t>
                      </m:r>
                      <m:sSub>
                        <m:sSubPr>
                          <m:ctrlPr>
                            <a:rPr lang="en-US" sz="1400" i="1">
                              <a:latin typeface="Cambria Math"/>
                            </a:rPr>
                          </m:ctrlPr>
                        </m:sSubPr>
                        <m:e>
                          <m:r>
                            <a:rPr lang="en-US" sz="1400" i="1">
                              <a:latin typeface="Cambria Math"/>
                            </a:rPr>
                            <m:t>𝑒</m:t>
                          </m:r>
                        </m:e>
                        <m:sub>
                          <m:r>
                            <a:rPr lang="en-US" sz="1400" i="1">
                              <a:latin typeface="Cambria Math"/>
                            </a:rPr>
                            <m:t>𝑃</m:t>
                          </m:r>
                        </m:sub>
                      </m:sSub>
                    </m:oMath>
                  </m:oMathPara>
                </a14:m>
                <a:endParaRPr lang="en-US" sz="1400" dirty="0"/>
              </a:p>
            </p:txBody>
          </p:sp>
        </mc:Choice>
        <mc:Fallback xmlns="">
          <p:sp>
            <p:nvSpPr>
              <p:cNvPr id="3" name="Rectangle 2"/>
              <p:cNvSpPr>
                <a:spLocks noRot="1" noChangeAspect="1" noMove="1" noResize="1" noEditPoints="1" noAdjustHandles="1" noChangeArrowheads="1" noChangeShapeType="1" noTextEdit="1"/>
              </p:cNvSpPr>
              <p:nvPr/>
            </p:nvSpPr>
            <p:spPr>
              <a:xfrm>
                <a:off x="6933702" y="3486150"/>
                <a:ext cx="1767728" cy="307777"/>
              </a:xfrm>
              <a:prstGeom prst="rect">
                <a:avLst/>
              </a:prstGeom>
              <a:blipFill rotWithShape="1">
                <a:blip r:embed="rId5"/>
                <a:stretch>
                  <a:fillRect/>
                </a:stretch>
              </a:blipFill>
            </p:spPr>
            <p:txBody>
              <a:bodyPr/>
              <a:lstStyle/>
              <a:p>
                <a:r>
                  <a:rPr lang="en-US">
                    <a:noFill/>
                  </a:rPr>
                  <a:t> </a:t>
                </a:r>
              </a:p>
            </p:txBody>
          </p:sp>
        </mc:Fallback>
      </mc:AlternateContent>
      <p:sp>
        <p:nvSpPr>
          <p:cNvPr id="4" name="Rectangle 3"/>
          <p:cNvSpPr/>
          <p:nvPr/>
        </p:nvSpPr>
        <p:spPr>
          <a:xfrm>
            <a:off x="3634130" y="2114550"/>
            <a:ext cx="5067300" cy="523220"/>
          </a:xfrm>
          <a:prstGeom prst="rect">
            <a:avLst/>
          </a:prstGeom>
        </p:spPr>
        <p:txBody>
          <a:bodyPr wrap="square">
            <a:spAutoFit/>
          </a:bodyPr>
          <a:lstStyle/>
          <a:p>
            <a:r>
              <a:rPr lang="en-US" sz="1400" dirty="0" smtClean="0"/>
              <a:t>Proportional </a:t>
            </a:r>
            <a:r>
              <a:rPr lang="en-US" sz="1400" dirty="0"/>
              <a:t>control </a:t>
            </a:r>
            <a:r>
              <a:rPr lang="en-US" sz="1400" dirty="0" smtClean="0"/>
              <a:t>act </a:t>
            </a:r>
            <a:r>
              <a:rPr lang="en-US" sz="1400" dirty="0"/>
              <a:t>harder the further away we are from the desired </a:t>
            </a:r>
            <a:r>
              <a:rPr lang="en-US" sz="1400" dirty="0" smtClean="0"/>
              <a:t>trajectory </a:t>
            </a:r>
            <a:r>
              <a:rPr lang="en-US" sz="1050" dirty="0" smtClean="0"/>
              <a:t>( Compensation amount is not fixed )</a:t>
            </a:r>
            <a:endParaRPr lang="en-US" sz="1050" dirty="0"/>
          </a:p>
        </p:txBody>
      </p:sp>
    </p:spTree>
    <p:extLst>
      <p:ext uri="{BB962C8B-B14F-4D97-AF65-F5344CB8AC3E}">
        <p14:creationId xmlns:p14="http://schemas.microsoft.com/office/powerpoint/2010/main" val="1760279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extLst/>
          </a:lstStyle>
          <a:p>
            <a:r>
              <a:rPr lang="en-US" dirty="0" smtClean="0"/>
              <a:t>Techniques : PID controller</a:t>
            </a:r>
            <a:endParaRPr lang="en-US" dirty="0"/>
          </a:p>
        </p:txBody>
      </p:sp>
      <p:sp>
        <p:nvSpPr>
          <p:cNvPr id="12" name="Rectangle 2"/>
          <p:cNvSpPr txBox="1">
            <a:spLocks/>
          </p:cNvSpPr>
          <p:nvPr/>
        </p:nvSpPr>
        <p:spPr>
          <a:xfrm>
            <a:off x="243230" y="1455420"/>
            <a:ext cx="288097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PID Controller</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28600" y="2562011"/>
            <a:ext cx="2992952" cy="1717347"/>
          </a:xfrm>
          <a:prstGeom prst="rect">
            <a:avLst/>
          </a:prstGeom>
          <a:noFill/>
          <a:ln>
            <a:noFill/>
          </a:ln>
        </p:spPr>
      </p:pic>
      <p:sp>
        <p:nvSpPr>
          <p:cNvPr id="15" name="Rectangle 2"/>
          <p:cNvSpPr txBox="1">
            <a:spLocks/>
          </p:cNvSpPr>
          <p:nvPr/>
        </p:nvSpPr>
        <p:spPr>
          <a:xfrm>
            <a:off x="3581400" y="1455420"/>
            <a:ext cx="510540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Derivative controller</a:t>
            </a:r>
            <a:endParaRPr lang="en-US" dirty="0"/>
          </a:p>
        </p:txBody>
      </p:sp>
      <p:sp>
        <p:nvSpPr>
          <p:cNvPr id="4" name="Rectangle 3"/>
          <p:cNvSpPr/>
          <p:nvPr/>
        </p:nvSpPr>
        <p:spPr>
          <a:xfrm>
            <a:off x="3634130" y="2114550"/>
            <a:ext cx="5067300" cy="523220"/>
          </a:xfrm>
          <a:prstGeom prst="rect">
            <a:avLst/>
          </a:prstGeom>
        </p:spPr>
        <p:txBody>
          <a:bodyPr wrap="square">
            <a:spAutoFit/>
          </a:bodyPr>
          <a:lstStyle/>
          <a:p>
            <a:r>
              <a:rPr lang="en-US" sz="1400" dirty="0" smtClean="0"/>
              <a:t>An extra </a:t>
            </a:r>
            <a:r>
              <a:rPr lang="en-US" sz="1400" dirty="0"/>
              <a:t>measurement is to look at the cross track error </a:t>
            </a:r>
            <a:r>
              <a:rPr lang="en-US" sz="1400" dirty="0" smtClean="0"/>
              <a:t>rate</a:t>
            </a:r>
            <a:br>
              <a:rPr lang="en-US" sz="1400" dirty="0" smtClean="0"/>
            </a:br>
            <a:r>
              <a:rPr lang="en-US" sz="1400" dirty="0" smtClean="0"/>
              <a:t>( Derivative)</a:t>
            </a:r>
            <a:endParaRPr lang="en-US" sz="1050" dirty="0"/>
          </a:p>
        </p:txBody>
      </p:sp>
      <p:sp>
        <p:nvSpPr>
          <p:cNvPr id="5" name="Rectangle 4"/>
          <p:cNvSpPr/>
          <p:nvPr/>
        </p:nvSpPr>
        <p:spPr>
          <a:xfrm>
            <a:off x="6400800" y="2952750"/>
            <a:ext cx="2590800" cy="1384995"/>
          </a:xfrm>
          <a:prstGeom prst="rect">
            <a:avLst/>
          </a:prstGeom>
          <a:solidFill>
            <a:schemeClr val="accent3"/>
          </a:solidFill>
          <a:ln>
            <a:solidFill>
              <a:schemeClr val="accent2"/>
            </a:solidFill>
          </a:ln>
        </p:spPr>
        <p:txBody>
          <a:bodyPr wrap="square">
            <a:spAutoFit/>
          </a:bodyPr>
          <a:lstStyle/>
          <a:p>
            <a:r>
              <a:rPr lang="en-US" sz="1200" dirty="0" smtClean="0">
                <a:solidFill>
                  <a:schemeClr val="bg1"/>
                </a:solidFill>
              </a:rPr>
              <a:t>We </a:t>
            </a:r>
            <a:r>
              <a:rPr lang="en-US" sz="1200" dirty="0">
                <a:solidFill>
                  <a:schemeClr val="bg1"/>
                </a:solidFill>
              </a:rPr>
              <a:t>can think that increasing the proportional gain will increase the pull that the robot feels towards the desired trajectory ,  increasing the derivative gain increases the resistance the robot will feel against moving too quickly towards the line</a:t>
            </a:r>
          </a:p>
        </p:txBody>
      </p:sp>
      <p:pic>
        <p:nvPicPr>
          <p:cNvPr id="10" name="Picture 9" descr="C:\Users\Moumen\Videos\Tickets\download.jpg"/>
          <p:cNvPicPr/>
          <p:nvPr/>
        </p:nvPicPr>
        <p:blipFill>
          <a:blip r:embed="rId4">
            <a:extLst>
              <a:ext uri="{28A0092B-C50C-407E-A947-70E740481C1C}">
                <a14:useLocalDpi xmlns:a14="http://schemas.microsoft.com/office/drawing/2010/main" val="0"/>
              </a:ext>
            </a:extLst>
          </a:blip>
          <a:srcRect/>
          <a:stretch>
            <a:fillRect/>
          </a:stretch>
        </p:blipFill>
        <p:spPr bwMode="auto">
          <a:xfrm>
            <a:off x="3605479" y="2777619"/>
            <a:ext cx="2690470" cy="1844575"/>
          </a:xfrm>
          <a:prstGeom prst="rect">
            <a:avLst/>
          </a:prstGeom>
          <a:noFill/>
          <a:ln>
            <a:noFill/>
          </a:ln>
        </p:spPr>
      </p:pic>
      <p:pic>
        <p:nvPicPr>
          <p:cNvPr id="11" name="Picture 10"/>
          <p:cNvPicPr/>
          <p:nvPr/>
        </p:nvPicPr>
        <p:blipFill rotWithShape="1">
          <a:blip r:embed="rId5">
            <a:extLst>
              <a:ext uri="{28A0092B-C50C-407E-A947-70E740481C1C}">
                <a14:useLocalDpi xmlns:a14="http://schemas.microsoft.com/office/drawing/2010/main" val="0"/>
              </a:ext>
            </a:extLst>
          </a:blip>
          <a:srcRect l="77034"/>
          <a:stretch/>
        </p:blipFill>
        <p:spPr>
          <a:xfrm>
            <a:off x="7772400" y="2562011"/>
            <a:ext cx="411823" cy="362258"/>
          </a:xfrm>
          <a:prstGeom prst="rect">
            <a:avLst/>
          </a:prstGeom>
        </p:spPr>
      </p:pic>
      <p:pic>
        <p:nvPicPr>
          <p:cNvPr id="13" name="Picture 12"/>
          <p:cNvPicPr/>
          <p:nvPr/>
        </p:nvPicPr>
        <p:blipFill rotWithShape="1">
          <a:blip r:embed="rId5">
            <a:extLst>
              <a:ext uri="{28A0092B-C50C-407E-A947-70E740481C1C}">
                <a14:useLocalDpi xmlns:a14="http://schemas.microsoft.com/office/drawing/2010/main" val="0"/>
              </a:ext>
            </a:extLst>
          </a:blip>
          <a:srcRect l="53" r="47289"/>
          <a:stretch/>
        </p:blipFill>
        <p:spPr>
          <a:xfrm>
            <a:off x="6751931" y="2583209"/>
            <a:ext cx="944269" cy="362258"/>
          </a:xfrm>
          <a:prstGeom prst="rect">
            <a:avLst/>
          </a:prstGeom>
        </p:spPr>
      </p:pic>
    </p:spTree>
    <p:extLst>
      <p:ext uri="{BB962C8B-B14F-4D97-AF65-F5344CB8AC3E}">
        <p14:creationId xmlns:p14="http://schemas.microsoft.com/office/powerpoint/2010/main" val="33658467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extLst/>
          </a:lstStyle>
          <a:p>
            <a:r>
              <a:rPr lang="en-US" dirty="0" smtClean="0"/>
              <a:t>Techniques : PID controller</a:t>
            </a:r>
            <a:endParaRPr lang="en-US" dirty="0"/>
          </a:p>
        </p:txBody>
      </p:sp>
      <p:sp>
        <p:nvSpPr>
          <p:cNvPr id="12" name="Rectangle 2"/>
          <p:cNvSpPr txBox="1">
            <a:spLocks/>
          </p:cNvSpPr>
          <p:nvPr/>
        </p:nvSpPr>
        <p:spPr>
          <a:xfrm>
            <a:off x="243230" y="1455420"/>
            <a:ext cx="288097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PID Controller</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228600" y="2562011"/>
            <a:ext cx="2992952" cy="1717347"/>
          </a:xfrm>
          <a:prstGeom prst="rect">
            <a:avLst/>
          </a:prstGeom>
          <a:noFill/>
          <a:ln>
            <a:noFill/>
          </a:ln>
        </p:spPr>
      </p:pic>
      <p:sp>
        <p:nvSpPr>
          <p:cNvPr id="15" name="Rectangle 2"/>
          <p:cNvSpPr txBox="1">
            <a:spLocks/>
          </p:cNvSpPr>
          <p:nvPr/>
        </p:nvSpPr>
        <p:spPr>
          <a:xfrm>
            <a:off x="3581400" y="1455420"/>
            <a:ext cx="510540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Integral controller</a:t>
            </a:r>
            <a:endParaRPr lang="en-US" dirty="0"/>
          </a:p>
        </p:txBody>
      </p:sp>
      <p:sp>
        <p:nvSpPr>
          <p:cNvPr id="4" name="Rectangle 3"/>
          <p:cNvSpPr/>
          <p:nvPr/>
        </p:nvSpPr>
        <p:spPr>
          <a:xfrm>
            <a:off x="3634130" y="2114550"/>
            <a:ext cx="5067300" cy="738664"/>
          </a:xfrm>
          <a:prstGeom prst="rect">
            <a:avLst/>
          </a:prstGeom>
        </p:spPr>
        <p:txBody>
          <a:bodyPr wrap="square">
            <a:spAutoFit/>
          </a:bodyPr>
          <a:lstStyle/>
          <a:p>
            <a:r>
              <a:rPr lang="en-US" sz="1400" dirty="0"/>
              <a:t>This third measurement sums up the cross track error to give an indication if we are spending more time on one side of the trajectory or the other </a:t>
            </a:r>
            <a:r>
              <a:rPr lang="en-US" sz="1400" dirty="0" smtClean="0"/>
              <a:t>( Steady state error )</a:t>
            </a:r>
            <a:endParaRPr lang="en-US" sz="1050" dirty="0"/>
          </a:p>
        </p:txBody>
      </p:sp>
      <p:pic>
        <p:nvPicPr>
          <p:cNvPr id="7170" name="Picture 2" descr="C:\Users\Moumen\Videos\Tickets\SS-Err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600" y="3091113"/>
            <a:ext cx="4112870" cy="167535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p:cNvSpPr/>
              <p:nvPr/>
            </p:nvSpPr>
            <p:spPr>
              <a:xfrm>
                <a:off x="7242839" y="2659733"/>
                <a:ext cx="147566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200" i="1">
                          <a:latin typeface="Cambria Math"/>
                        </a:rPr>
                        <m:t>𝐶𝑜𝑛𝑡𝑟𝑜𝑙</m:t>
                      </m:r>
                      <m:r>
                        <a:rPr lang="en-US" sz="1200" i="1">
                          <a:latin typeface="Cambria Math"/>
                        </a:rPr>
                        <m:t> </m:t>
                      </m:r>
                      <m:r>
                        <a:rPr lang="en-US" sz="1200" i="1">
                          <a:latin typeface="Cambria Math"/>
                        </a:rPr>
                        <m:t>𝑙𝑎𝑤</m:t>
                      </m:r>
                      <m:r>
                        <a:rPr lang="en-US" sz="1200" i="1">
                          <a:latin typeface="Cambria Math"/>
                        </a:rPr>
                        <m:t>=</m:t>
                      </m:r>
                      <m:r>
                        <a:rPr lang="en-US" sz="1200" i="1">
                          <a:latin typeface="Cambria Math"/>
                        </a:rPr>
                        <m:t>𝐼</m:t>
                      </m:r>
                      <m:r>
                        <a:rPr lang="en-US" sz="1200" i="1">
                          <a:latin typeface="Cambria Math"/>
                        </a:rPr>
                        <m:t>. </m:t>
                      </m:r>
                      <m:sSub>
                        <m:sSubPr>
                          <m:ctrlPr>
                            <a:rPr lang="en-US" sz="1200" i="1">
                              <a:latin typeface="Cambria Math"/>
                            </a:rPr>
                          </m:ctrlPr>
                        </m:sSubPr>
                        <m:e>
                          <m:r>
                            <a:rPr lang="en-US" sz="1200" i="1">
                              <a:latin typeface="Cambria Math"/>
                            </a:rPr>
                            <m:t>𝑒</m:t>
                          </m:r>
                        </m:e>
                        <m:sub>
                          <m:r>
                            <a:rPr lang="en-US" sz="1200" i="1">
                              <a:latin typeface="Cambria Math"/>
                            </a:rPr>
                            <m:t>𝐼</m:t>
                          </m:r>
                        </m:sub>
                      </m:sSub>
                    </m:oMath>
                  </m:oMathPara>
                </a14:m>
                <a:endParaRPr lang="en-US" sz="1200" dirty="0"/>
              </a:p>
            </p:txBody>
          </p:sp>
        </mc:Choice>
        <mc:Fallback xmlns="">
          <p:sp>
            <p:nvSpPr>
              <p:cNvPr id="6" name="Rectangle 5"/>
              <p:cNvSpPr>
                <a:spLocks noRot="1" noChangeAspect="1" noMove="1" noResize="1" noEditPoints="1" noAdjustHandles="1" noChangeArrowheads="1" noChangeShapeType="1" noTextEdit="1"/>
              </p:cNvSpPr>
              <p:nvPr/>
            </p:nvSpPr>
            <p:spPr>
              <a:xfrm>
                <a:off x="7242839" y="2659733"/>
                <a:ext cx="1475660" cy="276999"/>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94091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extLst/>
          </a:lstStyle>
          <a:p>
            <a:r>
              <a:rPr lang="en-US" dirty="0" smtClean="0"/>
              <a:t>Techniques : PID controller</a:t>
            </a:r>
            <a:endParaRPr lang="en-US" dirty="0"/>
          </a:p>
        </p:txBody>
      </p:sp>
      <p:sp>
        <p:nvSpPr>
          <p:cNvPr id="12" name="Rectangle 2"/>
          <p:cNvSpPr txBox="1">
            <a:spLocks/>
          </p:cNvSpPr>
          <p:nvPr/>
        </p:nvSpPr>
        <p:spPr>
          <a:xfrm>
            <a:off x="243230" y="2252605"/>
            <a:ext cx="341437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PI Controller</a:t>
            </a:r>
            <a:endParaRPr lang="en-US" dirty="0"/>
          </a:p>
        </p:txBody>
      </p:sp>
      <p:sp>
        <p:nvSpPr>
          <p:cNvPr id="15" name="Rectangle 2"/>
          <p:cNvSpPr txBox="1">
            <a:spLocks/>
          </p:cNvSpPr>
          <p:nvPr/>
        </p:nvSpPr>
        <p:spPr>
          <a:xfrm>
            <a:off x="5181600" y="2252605"/>
            <a:ext cx="342900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PD </a:t>
            </a:r>
            <a:r>
              <a:rPr lang="en-US" dirty="0"/>
              <a:t>Controller</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140335"/>
            <a:ext cx="2633662" cy="99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7457" y="3140335"/>
            <a:ext cx="2977286" cy="992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43230" y="1504950"/>
            <a:ext cx="8214970" cy="369332"/>
          </a:xfrm>
          <a:prstGeom prst="rect">
            <a:avLst/>
          </a:prstGeom>
          <a:noFill/>
        </p:spPr>
        <p:txBody>
          <a:bodyPr wrap="square" rtlCol="0">
            <a:spAutoFit/>
          </a:bodyPr>
          <a:lstStyle/>
          <a:p>
            <a:r>
              <a:rPr lang="en-US" dirty="0" smtClean="0"/>
              <a:t>PI and PD controllers are implemented in MATLAB Simulink</a:t>
            </a:r>
            <a:endParaRPr lang="en-US" dirty="0"/>
          </a:p>
        </p:txBody>
      </p:sp>
    </p:spTree>
    <p:extLst>
      <p:ext uri="{BB962C8B-B14F-4D97-AF65-F5344CB8AC3E}">
        <p14:creationId xmlns:p14="http://schemas.microsoft.com/office/powerpoint/2010/main" val="30028040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3" name="TextBox 2"/>
          <p:cNvSpPr txBox="1"/>
          <p:nvPr/>
        </p:nvSpPr>
        <p:spPr>
          <a:xfrm>
            <a:off x="243230" y="1504950"/>
            <a:ext cx="821497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Model predictive control encompasses a range of control methods used in SISO and MIMO processes, It was first used at </a:t>
            </a:r>
            <a:r>
              <a:rPr lang="en-US" dirty="0" smtClean="0"/>
              <a:t>Shell </a:t>
            </a:r>
            <a:r>
              <a:rPr lang="en-US" dirty="0"/>
              <a:t>Oil in 1970 and now it is used in a wide variety of industries from aerospace to </a:t>
            </a:r>
            <a:r>
              <a:rPr lang="en-US" dirty="0" smtClean="0"/>
              <a:t>petrochemicals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It </a:t>
            </a:r>
            <a:r>
              <a:rPr lang="en-US" dirty="0"/>
              <a:t>requires a model of the process to minimize the difference between the predicted output and the desired output and it can be used in simple and complex processes.</a:t>
            </a:r>
          </a:p>
        </p:txBody>
      </p:sp>
    </p:spTree>
    <p:extLst>
      <p:ext uri="{BB962C8B-B14F-4D97-AF65-F5344CB8AC3E}">
        <p14:creationId xmlns:p14="http://schemas.microsoft.com/office/powerpoint/2010/main" val="29208294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pic>
        <p:nvPicPr>
          <p:cNvPr id="9218" name="Picture 2" descr="D:\Zaad\Presentation\final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196644" y="1344825"/>
            <a:ext cx="6926275" cy="37415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txBox="1">
            <a:spLocks/>
          </p:cNvSpPr>
          <p:nvPr/>
        </p:nvSpPr>
        <p:spPr>
          <a:xfrm>
            <a:off x="4419600" y="1428750"/>
            <a:ext cx="432877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fontScale="92500"/>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Example for MPC usage in Trajectory tracking</a:t>
            </a:r>
            <a:endParaRPr lang="en-US" dirty="0"/>
          </a:p>
        </p:txBody>
      </p:sp>
    </p:spTree>
    <p:extLst>
      <p:ext uri="{BB962C8B-B14F-4D97-AF65-F5344CB8AC3E}">
        <p14:creationId xmlns:p14="http://schemas.microsoft.com/office/powerpoint/2010/main" val="1085673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4" name="Rectangle 2"/>
          <p:cNvSpPr txBox="1">
            <a:spLocks/>
          </p:cNvSpPr>
          <p:nvPr/>
        </p:nvSpPr>
        <p:spPr>
          <a:xfrm>
            <a:off x="609600" y="1428750"/>
            <a:ext cx="7910170" cy="7620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fontScale="85000" lnSpcReduction="10000"/>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a:t>In its simplest form MPC predicts future outputs using the current inputs and outputs and future controller actions basically it uses what is happening now to predict what will happen in the future </a:t>
            </a:r>
          </a:p>
        </p:txBody>
      </p:sp>
      <p:sp>
        <p:nvSpPr>
          <p:cNvPr id="3" name="Rectangle 2"/>
          <p:cNvSpPr/>
          <p:nvPr/>
        </p:nvSpPr>
        <p:spPr>
          <a:xfrm>
            <a:off x="594970" y="2266950"/>
            <a:ext cx="1582182" cy="369332"/>
          </a:xfrm>
          <a:prstGeom prst="rect">
            <a:avLst/>
          </a:prstGeom>
        </p:spPr>
        <p:txBody>
          <a:bodyPr wrap="square">
            <a:spAutoFit/>
          </a:bodyPr>
          <a:lstStyle/>
          <a:p>
            <a:r>
              <a:rPr lang="en-US" b="1" dirty="0" smtClean="0">
                <a:solidFill>
                  <a:schemeClr val="accent3">
                    <a:lumMod val="50000"/>
                  </a:schemeClr>
                </a:solidFill>
              </a:rPr>
              <a:t>Why MPC </a:t>
            </a:r>
            <a:r>
              <a:rPr lang="en-US" b="1" dirty="0">
                <a:solidFill>
                  <a:schemeClr val="accent3">
                    <a:lumMod val="50000"/>
                  </a:schemeClr>
                </a:solidFill>
              </a:rPr>
              <a:t>?</a:t>
            </a:r>
            <a:endParaRPr lang="en-US" dirty="0">
              <a:solidFill>
                <a:schemeClr val="accent3">
                  <a:lumMod val="50000"/>
                </a:schemeClr>
              </a:solidFill>
            </a:endParaRPr>
          </a:p>
        </p:txBody>
      </p:sp>
      <p:sp>
        <p:nvSpPr>
          <p:cNvPr id="5" name="Rectangle 4"/>
          <p:cNvSpPr/>
          <p:nvPr/>
        </p:nvSpPr>
        <p:spPr>
          <a:xfrm>
            <a:off x="609600" y="2644973"/>
            <a:ext cx="7924800" cy="307777"/>
          </a:xfrm>
          <a:prstGeom prst="rect">
            <a:avLst/>
          </a:prstGeom>
        </p:spPr>
        <p:txBody>
          <a:bodyPr wrap="square">
            <a:spAutoFit/>
          </a:bodyPr>
          <a:lstStyle/>
          <a:p>
            <a:r>
              <a:rPr lang="en-US" sz="1400" dirty="0"/>
              <a:t>Model predictive control is so versatile it can be used in virtually any situation but when is it typically applied </a:t>
            </a:r>
          </a:p>
        </p:txBody>
      </p:sp>
      <p:sp>
        <p:nvSpPr>
          <p:cNvPr id="10" name="Rectangle 9"/>
          <p:cNvSpPr/>
          <p:nvPr/>
        </p:nvSpPr>
        <p:spPr>
          <a:xfrm>
            <a:off x="609600" y="3129975"/>
            <a:ext cx="7986370" cy="584775"/>
          </a:xfrm>
          <a:prstGeom prst="rect">
            <a:avLst/>
          </a:prstGeom>
        </p:spPr>
        <p:txBody>
          <a:bodyPr wrap="square">
            <a:spAutoFit/>
          </a:bodyPr>
          <a:lstStyle/>
          <a:p>
            <a:r>
              <a:rPr lang="en-US" sz="1600" dirty="0"/>
              <a:t>It is also superior to other controllers when the process </a:t>
            </a:r>
            <a:r>
              <a:rPr lang="en-US" sz="1600" b="1" dirty="0"/>
              <a:t>has multiple constraints and/or nonlinear constraints </a:t>
            </a:r>
          </a:p>
        </p:txBody>
      </p:sp>
    </p:spTree>
    <p:extLst>
      <p:ext uri="{BB962C8B-B14F-4D97-AF65-F5344CB8AC3E}">
        <p14:creationId xmlns:p14="http://schemas.microsoft.com/office/powerpoint/2010/main" val="3580770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4" name="Rectangle 2"/>
          <p:cNvSpPr txBox="1">
            <a:spLocks/>
          </p:cNvSpPr>
          <p:nvPr/>
        </p:nvSpPr>
        <p:spPr>
          <a:xfrm>
            <a:off x="609600" y="1428750"/>
            <a:ext cx="7910170" cy="7620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fontScale="85000" lnSpcReduction="10000"/>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a:t>In its simplest form MPC predicts future outputs using the current inputs and outputs and future controller actions basically it uses what is happening now to predict what will happen in the future </a:t>
            </a:r>
          </a:p>
        </p:txBody>
      </p:sp>
      <p:sp>
        <p:nvSpPr>
          <p:cNvPr id="3" name="Rectangle 2"/>
          <p:cNvSpPr/>
          <p:nvPr/>
        </p:nvSpPr>
        <p:spPr>
          <a:xfrm>
            <a:off x="2711234" y="2387084"/>
            <a:ext cx="3721532" cy="369332"/>
          </a:xfrm>
          <a:prstGeom prst="rect">
            <a:avLst/>
          </a:prstGeom>
        </p:spPr>
        <p:txBody>
          <a:bodyPr wrap="none">
            <a:spAutoFit/>
          </a:bodyPr>
          <a:lstStyle/>
          <a:p>
            <a:r>
              <a:rPr lang="en-US" b="1" dirty="0"/>
              <a:t>Every MPC consist of three elements </a:t>
            </a:r>
            <a:endParaRPr lang="en-US" dirty="0"/>
          </a:p>
        </p:txBody>
      </p:sp>
      <p:sp>
        <p:nvSpPr>
          <p:cNvPr id="6" name="Rectangle 2"/>
          <p:cNvSpPr txBox="1">
            <a:spLocks/>
          </p:cNvSpPr>
          <p:nvPr/>
        </p:nvSpPr>
        <p:spPr>
          <a:xfrm>
            <a:off x="1066800" y="3562350"/>
            <a:ext cx="1371600" cy="914400"/>
          </a:xfrm>
          <a:prstGeom prst="rect">
            <a:avLst/>
          </a:prstGeom>
          <a:no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solidFill>
                  <a:schemeClr val="tx1"/>
                </a:solidFill>
              </a:rPr>
              <a:t>Process </a:t>
            </a:r>
            <a:br>
              <a:rPr lang="en-US" dirty="0" smtClean="0">
                <a:solidFill>
                  <a:schemeClr val="tx1"/>
                </a:solidFill>
              </a:rPr>
            </a:br>
            <a:r>
              <a:rPr lang="en-US" dirty="0" smtClean="0">
                <a:solidFill>
                  <a:schemeClr val="tx1"/>
                </a:solidFill>
              </a:rPr>
              <a:t>Model</a:t>
            </a:r>
            <a:endParaRPr lang="en-US" dirty="0">
              <a:solidFill>
                <a:schemeClr val="tx1"/>
              </a:solidFill>
            </a:endParaRPr>
          </a:p>
        </p:txBody>
      </p:sp>
      <p:sp>
        <p:nvSpPr>
          <p:cNvPr id="7" name="Rectangle 2"/>
          <p:cNvSpPr txBox="1">
            <a:spLocks/>
          </p:cNvSpPr>
          <p:nvPr/>
        </p:nvSpPr>
        <p:spPr>
          <a:xfrm>
            <a:off x="3810000" y="3562350"/>
            <a:ext cx="1371600" cy="914400"/>
          </a:xfrm>
          <a:prstGeom prst="rect">
            <a:avLst/>
          </a:prstGeom>
          <a:no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solidFill>
                  <a:schemeClr val="tx1"/>
                </a:solidFill>
              </a:rPr>
              <a:t>Objective</a:t>
            </a:r>
            <a:br>
              <a:rPr lang="en-US" dirty="0" smtClean="0">
                <a:solidFill>
                  <a:schemeClr val="tx1"/>
                </a:solidFill>
              </a:rPr>
            </a:br>
            <a:r>
              <a:rPr lang="en-US" dirty="0" smtClean="0">
                <a:solidFill>
                  <a:schemeClr val="tx1"/>
                </a:solidFill>
              </a:rPr>
              <a:t>function</a:t>
            </a:r>
            <a:endParaRPr lang="en-US" dirty="0">
              <a:solidFill>
                <a:schemeClr val="tx1"/>
              </a:solidFill>
            </a:endParaRPr>
          </a:p>
        </p:txBody>
      </p:sp>
      <p:sp>
        <p:nvSpPr>
          <p:cNvPr id="8" name="Rectangle 2"/>
          <p:cNvSpPr txBox="1">
            <a:spLocks/>
          </p:cNvSpPr>
          <p:nvPr/>
        </p:nvSpPr>
        <p:spPr>
          <a:xfrm>
            <a:off x="6781800" y="3562350"/>
            <a:ext cx="1371600" cy="914400"/>
          </a:xfrm>
          <a:prstGeom prst="rect">
            <a:avLst/>
          </a:prstGeom>
          <a:no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solidFill>
                  <a:schemeClr val="tx1"/>
                </a:solidFill>
              </a:rPr>
              <a:t>Control </a:t>
            </a:r>
            <a:br>
              <a:rPr lang="en-US" dirty="0" smtClean="0">
                <a:solidFill>
                  <a:schemeClr val="tx1"/>
                </a:solidFill>
              </a:rPr>
            </a:br>
            <a:r>
              <a:rPr lang="en-US" dirty="0" smtClean="0">
                <a:solidFill>
                  <a:schemeClr val="tx1"/>
                </a:solidFill>
              </a:rPr>
              <a:t>law</a:t>
            </a:r>
            <a:endParaRPr lang="en-US" dirty="0">
              <a:solidFill>
                <a:schemeClr val="tx1"/>
              </a:solidFill>
            </a:endParaRPr>
          </a:p>
        </p:txBody>
      </p:sp>
      <p:cxnSp>
        <p:nvCxnSpPr>
          <p:cNvPr id="9" name="Straight Arrow Connector 8"/>
          <p:cNvCxnSpPr/>
          <p:nvPr/>
        </p:nvCxnSpPr>
        <p:spPr>
          <a:xfrm flipH="1">
            <a:off x="1905000" y="2756416"/>
            <a:ext cx="2362200" cy="653534"/>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419600" y="2756416"/>
            <a:ext cx="0" cy="577334"/>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2"/>
          </p:cNvCxnSpPr>
          <p:nvPr/>
        </p:nvCxnSpPr>
        <p:spPr>
          <a:xfrm>
            <a:off x="4572000" y="2756416"/>
            <a:ext cx="2971800" cy="653534"/>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008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4" name="Rectangle 2"/>
          <p:cNvSpPr txBox="1">
            <a:spLocks/>
          </p:cNvSpPr>
          <p:nvPr/>
        </p:nvSpPr>
        <p:spPr>
          <a:xfrm>
            <a:off x="609600" y="1428750"/>
            <a:ext cx="7910170" cy="7620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fontScale="85000" lnSpcReduction="10000"/>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a:t>In its simplest form MPC predicts future outputs using the current inputs and outputs and future controller actions basically it uses what is happening now to predict what will happen in the future </a:t>
            </a:r>
          </a:p>
        </p:txBody>
      </p:sp>
      <p:pic>
        <p:nvPicPr>
          <p:cNvPr id="12" name="Picture 11" descr="C:\Users\Moumen\Videos\Tickets\Fig-2-Block-diagram-of-MPC.png"/>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343150"/>
            <a:ext cx="3981450" cy="2676525"/>
          </a:xfrm>
          <a:prstGeom prst="rect">
            <a:avLst/>
          </a:prstGeom>
          <a:noFill/>
          <a:ln>
            <a:noFill/>
          </a:ln>
        </p:spPr>
      </p:pic>
    </p:spTree>
    <p:extLst>
      <p:ext uri="{BB962C8B-B14F-4D97-AF65-F5344CB8AC3E}">
        <p14:creationId xmlns:p14="http://schemas.microsoft.com/office/powerpoint/2010/main" val="1047720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dirty="0" smtClean="0"/>
              <a:t>Presentation outline</a:t>
            </a:r>
            <a:endParaRPr lang="en-US" dirty="0"/>
          </a:p>
        </p:txBody>
      </p:sp>
      <p:sp>
        <p:nvSpPr>
          <p:cNvPr id="6" name="Content Placeholder 5"/>
          <p:cNvSpPr>
            <a:spLocks noGrp="1"/>
          </p:cNvSpPr>
          <p:nvPr>
            <p:ph sz="quarter" idx="13"/>
          </p:nvPr>
        </p:nvSpPr>
        <p:spPr>
          <a:xfrm>
            <a:off x="609600" y="1504950"/>
            <a:ext cx="3886200" cy="3268624"/>
          </a:xfrm>
        </p:spPr>
        <p:txBody>
          <a:bodyPr>
            <a:normAutofit/>
          </a:bodyPr>
          <a:lstStyle/>
          <a:p>
            <a:pPr marL="514350" indent="-514350">
              <a:buFont typeface="+mj-lt"/>
              <a:buAutoNum type="arabicPeriod"/>
            </a:pPr>
            <a:r>
              <a:rPr lang="en-US" sz="1800" dirty="0" smtClean="0"/>
              <a:t>Tasks </a:t>
            </a:r>
          </a:p>
          <a:p>
            <a:pPr marL="514350" indent="-514350">
              <a:buFont typeface="+mj-lt"/>
              <a:buAutoNum type="arabicPeriod"/>
            </a:pPr>
            <a:r>
              <a:rPr lang="en-US" sz="1800" dirty="0" smtClean="0"/>
              <a:t>Problem objectives</a:t>
            </a:r>
          </a:p>
          <a:p>
            <a:pPr marL="514350" indent="-514350">
              <a:buFont typeface="+mj-lt"/>
              <a:buAutoNum type="arabicPeriod"/>
            </a:pPr>
            <a:r>
              <a:rPr lang="en-US" sz="1800" dirty="0" smtClean="0"/>
              <a:t>Techniques</a:t>
            </a:r>
          </a:p>
          <a:p>
            <a:pPr marL="514350" indent="-514350">
              <a:buFont typeface="+mj-lt"/>
              <a:buAutoNum type="arabicPeriod"/>
            </a:pPr>
            <a:r>
              <a:rPr lang="en-US" sz="1800" dirty="0" smtClean="0"/>
              <a:t>Simulation details and results</a:t>
            </a:r>
          </a:p>
          <a:p>
            <a:pPr marL="514350" indent="-514350">
              <a:buFont typeface="+mj-lt"/>
              <a:buAutoNum type="arabicPeriod"/>
            </a:pPr>
            <a:r>
              <a:rPr lang="en-US" sz="1800" dirty="0" smtClean="0"/>
              <a:t>Comparison</a:t>
            </a:r>
            <a:r>
              <a:rPr lang="en-US" sz="1800" dirty="0"/>
              <a:t> </a:t>
            </a:r>
            <a:r>
              <a:rPr lang="en-US" sz="1800" dirty="0" smtClean="0"/>
              <a:t>of result</a:t>
            </a:r>
          </a:p>
          <a:p>
            <a:pPr marL="514350" indent="-514350">
              <a:buFont typeface="+mj-lt"/>
              <a:buAutoNum type="arabicPeriod"/>
            </a:pPr>
            <a:r>
              <a:rPr lang="en-US" sz="1800" dirty="0" smtClean="0"/>
              <a:t>Discussion and challenges</a:t>
            </a:r>
          </a:p>
          <a:p>
            <a:pPr marL="514350" indent="-514350">
              <a:buFont typeface="+mj-lt"/>
              <a:buAutoNum type="arabicPeriod"/>
            </a:pPr>
            <a:r>
              <a:rPr lang="en-US" sz="1800" dirty="0" smtClean="0"/>
              <a:t>Conclusion and future work</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4" name="Rectangle 2"/>
          <p:cNvSpPr txBox="1">
            <a:spLocks/>
          </p:cNvSpPr>
          <p:nvPr/>
        </p:nvSpPr>
        <p:spPr>
          <a:xfrm>
            <a:off x="609600" y="1428750"/>
            <a:ext cx="7910170" cy="7620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fontScale="85000" lnSpcReduction="10000"/>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a:t>In its simplest form MPC predicts future outputs using the current inputs and outputs and future controller actions basically it uses what is happening now to predict what will happen in the future </a:t>
            </a:r>
          </a:p>
        </p:txBody>
      </p:sp>
      <p:sp>
        <p:nvSpPr>
          <p:cNvPr id="3" name="Rectangle 2"/>
          <p:cNvSpPr/>
          <p:nvPr/>
        </p:nvSpPr>
        <p:spPr>
          <a:xfrm>
            <a:off x="457200" y="2414141"/>
            <a:ext cx="3319899" cy="707886"/>
          </a:xfrm>
          <a:prstGeom prst="rect">
            <a:avLst/>
          </a:prstGeom>
        </p:spPr>
        <p:txBody>
          <a:bodyPr wrap="square">
            <a:spAutoFit/>
          </a:bodyPr>
          <a:lstStyle/>
          <a:p>
            <a:r>
              <a:rPr lang="en-US" sz="2000" b="1" dirty="0" smtClean="0"/>
              <a:t>Prediction Horizon</a:t>
            </a:r>
          </a:p>
          <a:p>
            <a:endParaRPr lang="en-US" sz="2000" dirty="0"/>
          </a:p>
        </p:txBody>
      </p:sp>
      <p:sp>
        <p:nvSpPr>
          <p:cNvPr id="5" name="TextBox 4"/>
          <p:cNvSpPr txBox="1"/>
          <p:nvPr/>
        </p:nvSpPr>
        <p:spPr>
          <a:xfrm>
            <a:off x="2514600" y="2876550"/>
            <a:ext cx="5715000" cy="369332"/>
          </a:xfrm>
          <a:prstGeom prst="rect">
            <a:avLst/>
          </a:prstGeom>
          <a:noFill/>
        </p:spPr>
        <p:txBody>
          <a:bodyPr wrap="square" rtlCol="0">
            <a:spAutoFit/>
          </a:bodyPr>
          <a:lstStyle/>
          <a:p>
            <a:r>
              <a:rPr lang="en-US" i="1" dirty="0" smtClean="0"/>
              <a:t>To which extent we are predicting ?</a:t>
            </a:r>
            <a:endParaRPr lang="en-US" i="1" dirty="0"/>
          </a:p>
        </p:txBody>
      </p:sp>
      <p:sp>
        <p:nvSpPr>
          <p:cNvPr id="8" name="TextBox 7"/>
          <p:cNvSpPr txBox="1"/>
          <p:nvPr/>
        </p:nvSpPr>
        <p:spPr>
          <a:xfrm>
            <a:off x="515111" y="3325115"/>
            <a:ext cx="5715000" cy="369332"/>
          </a:xfrm>
          <a:prstGeom prst="rect">
            <a:avLst/>
          </a:prstGeom>
          <a:noFill/>
        </p:spPr>
        <p:txBody>
          <a:bodyPr wrap="square" rtlCol="0">
            <a:spAutoFit/>
          </a:bodyPr>
          <a:lstStyle/>
          <a:p>
            <a:r>
              <a:rPr lang="en-US" dirty="0" smtClean="0"/>
              <a:t>Example 1 : Driving a car</a:t>
            </a:r>
            <a:endParaRPr lang="en-US" dirty="0"/>
          </a:p>
        </p:txBody>
      </p:sp>
      <p:sp>
        <p:nvSpPr>
          <p:cNvPr id="9" name="TextBox 8"/>
          <p:cNvSpPr txBox="1"/>
          <p:nvPr/>
        </p:nvSpPr>
        <p:spPr>
          <a:xfrm>
            <a:off x="5334000" y="3325115"/>
            <a:ext cx="5715000" cy="369332"/>
          </a:xfrm>
          <a:prstGeom prst="rect">
            <a:avLst/>
          </a:prstGeom>
          <a:noFill/>
        </p:spPr>
        <p:txBody>
          <a:bodyPr wrap="square" rtlCol="0">
            <a:spAutoFit/>
          </a:bodyPr>
          <a:lstStyle/>
          <a:p>
            <a:r>
              <a:rPr lang="en-US" dirty="0" smtClean="0"/>
              <a:t>Example 2 : Heating a house</a:t>
            </a:r>
            <a:endParaRPr lang="en-US" dirty="0"/>
          </a:p>
        </p:txBody>
      </p:sp>
      <p:cxnSp>
        <p:nvCxnSpPr>
          <p:cNvPr id="10" name="Straight Arrow Connector 9"/>
          <p:cNvCxnSpPr/>
          <p:nvPr/>
        </p:nvCxnSpPr>
        <p:spPr>
          <a:xfrm>
            <a:off x="2590800" y="2708017"/>
            <a:ext cx="282855" cy="12013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438400" y="4019550"/>
            <a:ext cx="3420295" cy="369332"/>
          </a:xfrm>
          <a:prstGeom prst="rect">
            <a:avLst/>
          </a:prstGeom>
        </p:spPr>
        <p:txBody>
          <a:bodyPr wrap="none">
            <a:spAutoFit/>
          </a:bodyPr>
          <a:lstStyle/>
          <a:p>
            <a:r>
              <a:rPr lang="en-US" b="1" dirty="0"/>
              <a:t>Prediction horizon &gt; settling time</a:t>
            </a:r>
            <a:r>
              <a:rPr lang="en-US" dirty="0"/>
              <a:t> </a:t>
            </a:r>
          </a:p>
        </p:txBody>
      </p:sp>
    </p:spTree>
    <p:extLst>
      <p:ext uri="{BB962C8B-B14F-4D97-AF65-F5344CB8AC3E}">
        <p14:creationId xmlns:p14="http://schemas.microsoft.com/office/powerpoint/2010/main" val="31344731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4" name="Rectangle 2"/>
          <p:cNvSpPr txBox="1">
            <a:spLocks/>
          </p:cNvSpPr>
          <p:nvPr/>
        </p:nvSpPr>
        <p:spPr>
          <a:xfrm>
            <a:off x="609600" y="1428750"/>
            <a:ext cx="7910170" cy="7620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fontScale="85000" lnSpcReduction="10000"/>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a:t>In its simplest form MPC predicts future outputs using the current inputs and outputs and future controller actions basically it uses what is happening now to predict what will happen in the future </a:t>
            </a:r>
          </a:p>
        </p:txBody>
      </p:sp>
      <p:sp>
        <p:nvSpPr>
          <p:cNvPr id="3" name="Rectangle 2"/>
          <p:cNvSpPr/>
          <p:nvPr/>
        </p:nvSpPr>
        <p:spPr>
          <a:xfrm>
            <a:off x="457200" y="2321064"/>
            <a:ext cx="3319899" cy="707886"/>
          </a:xfrm>
          <a:prstGeom prst="rect">
            <a:avLst/>
          </a:prstGeom>
        </p:spPr>
        <p:txBody>
          <a:bodyPr wrap="square">
            <a:spAutoFit/>
          </a:bodyPr>
          <a:lstStyle/>
          <a:p>
            <a:r>
              <a:rPr lang="en-US" sz="2000" b="1" dirty="0" smtClean="0"/>
              <a:t>Receding horizon</a:t>
            </a:r>
          </a:p>
          <a:p>
            <a:endParaRPr lang="en-US" sz="2000" dirty="0"/>
          </a:p>
        </p:txBody>
      </p:sp>
      <p:pic>
        <p:nvPicPr>
          <p:cNvPr id="12" name="Picture 11"/>
          <p:cNvPicPr/>
          <p:nvPr/>
        </p:nvPicPr>
        <p:blipFill>
          <a:blip r:embed="rId3"/>
          <a:stretch>
            <a:fillRect/>
          </a:stretch>
        </p:blipFill>
        <p:spPr>
          <a:xfrm>
            <a:off x="1524000" y="2800350"/>
            <a:ext cx="5486400" cy="1576070"/>
          </a:xfrm>
          <a:prstGeom prst="rect">
            <a:avLst/>
          </a:prstGeom>
        </p:spPr>
      </p:pic>
      <p:sp>
        <p:nvSpPr>
          <p:cNvPr id="6" name="Rectangle 5"/>
          <p:cNvSpPr/>
          <p:nvPr/>
        </p:nvSpPr>
        <p:spPr>
          <a:xfrm>
            <a:off x="304799" y="4486186"/>
            <a:ext cx="8458201" cy="600164"/>
          </a:xfrm>
          <a:prstGeom prst="rect">
            <a:avLst/>
          </a:prstGeom>
          <a:solidFill>
            <a:schemeClr val="accent3"/>
          </a:solidFill>
        </p:spPr>
        <p:txBody>
          <a:bodyPr wrap="square">
            <a:spAutoFit/>
          </a:bodyPr>
          <a:lstStyle/>
          <a:p>
            <a:r>
              <a:rPr lang="en-US" sz="1100" b="1" dirty="0" smtClean="0">
                <a:solidFill>
                  <a:schemeClr val="bg1"/>
                </a:solidFill>
              </a:rPr>
              <a:t>Receding </a:t>
            </a:r>
            <a:r>
              <a:rPr lang="en-US" sz="1100" b="1" dirty="0">
                <a:solidFill>
                  <a:schemeClr val="bg1"/>
                </a:solidFill>
              </a:rPr>
              <a:t>horizon means it means that your endpoint moves away as your start point moves forward and the horizon always stays the same , In other words the actual distance that your predict is staying the same , it's just at the end point is moving </a:t>
            </a:r>
            <a:br>
              <a:rPr lang="en-US" sz="1100" b="1" dirty="0">
                <a:solidFill>
                  <a:schemeClr val="bg1"/>
                </a:solidFill>
              </a:rPr>
            </a:br>
            <a:endParaRPr lang="en-US" sz="1100" b="1" dirty="0">
              <a:solidFill>
                <a:schemeClr val="bg1"/>
              </a:solidFill>
            </a:endParaRPr>
          </a:p>
        </p:txBody>
      </p:sp>
    </p:spTree>
    <p:extLst>
      <p:ext uri="{BB962C8B-B14F-4D97-AF65-F5344CB8AC3E}">
        <p14:creationId xmlns:p14="http://schemas.microsoft.com/office/powerpoint/2010/main" val="37290160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ular Callout 10"/>
          <p:cNvSpPr/>
          <p:nvPr/>
        </p:nvSpPr>
        <p:spPr>
          <a:xfrm>
            <a:off x="152400" y="3105150"/>
            <a:ext cx="1801688" cy="256220"/>
          </a:xfrm>
          <a:prstGeom prst="wedgeRoundRectCallout">
            <a:avLst>
              <a:gd name="adj1" fmla="val 98947"/>
              <a:gd name="adj2" fmla="val -1875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Measurement</a:t>
            </a:r>
            <a:endParaRPr lang="en-GB" sz="1600" dirty="0"/>
          </a:p>
        </p:txBody>
      </p:sp>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3" name="Rectangle 2"/>
          <p:cNvSpPr/>
          <p:nvPr/>
        </p:nvSpPr>
        <p:spPr>
          <a:xfrm>
            <a:off x="533400" y="1428750"/>
            <a:ext cx="4114800" cy="400110"/>
          </a:xfrm>
          <a:prstGeom prst="rect">
            <a:avLst/>
          </a:prstGeom>
        </p:spPr>
        <p:txBody>
          <a:bodyPr wrap="square">
            <a:spAutoFit/>
          </a:bodyPr>
          <a:lstStyle/>
          <a:p>
            <a:r>
              <a:rPr lang="en-US" sz="2000" b="1" dirty="0" smtClean="0"/>
              <a:t>Prediction modelling in state space</a:t>
            </a:r>
            <a:endParaRPr lang="en-US" sz="2000" b="1" dirty="0"/>
          </a:p>
        </p:txBody>
      </p:sp>
      <p:graphicFrame>
        <p:nvGraphicFramePr>
          <p:cNvPr id="5" name="Object 4"/>
          <p:cNvGraphicFramePr>
            <a:graphicFrameLocks noChangeAspect="1"/>
          </p:cNvGraphicFramePr>
          <p:nvPr>
            <p:extLst>
              <p:ext uri="{D42A27DB-BD31-4B8C-83A1-F6EECF244321}">
                <p14:modId xmlns:p14="http://schemas.microsoft.com/office/powerpoint/2010/main" val="581956725"/>
              </p:ext>
            </p:extLst>
          </p:nvPr>
        </p:nvGraphicFramePr>
        <p:xfrm>
          <a:off x="1828800" y="3562350"/>
          <a:ext cx="4722812" cy="1480007"/>
        </p:xfrm>
        <a:graphic>
          <a:graphicData uri="http://schemas.openxmlformats.org/presentationml/2006/ole">
            <mc:AlternateContent xmlns:mc="http://schemas.openxmlformats.org/markup-compatibility/2006">
              <mc:Choice xmlns:v="urn:schemas-microsoft-com:vml" Requires="v">
                <p:oleObj spid="_x0000_s10267" name="Equation" r:id="rId4" imgW="3848040" imgH="1206360" progId="Equation.3">
                  <p:embed/>
                </p:oleObj>
              </mc:Choice>
              <mc:Fallback>
                <p:oleObj name="Equation" r:id="rId4" imgW="3848040" imgH="120636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3562350"/>
                        <a:ext cx="4722812" cy="1480007"/>
                      </a:xfrm>
                      <a:prstGeom prst="rect">
                        <a:avLst/>
                      </a:prstGeom>
                      <a:noFill/>
                      <a:ln>
                        <a:noFill/>
                      </a:ln>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626359889"/>
              </p:ext>
            </p:extLst>
          </p:nvPr>
        </p:nvGraphicFramePr>
        <p:xfrm>
          <a:off x="1670878" y="1905059"/>
          <a:ext cx="4883910" cy="1504891"/>
        </p:xfrm>
        <a:graphic>
          <a:graphicData uri="http://schemas.openxmlformats.org/presentationml/2006/ole">
            <mc:AlternateContent xmlns:mc="http://schemas.openxmlformats.org/markup-compatibility/2006">
              <mc:Choice xmlns:v="urn:schemas-microsoft-com:vml" Requires="v">
                <p:oleObj spid="_x0000_s10268" name="Equation" r:id="rId6" imgW="3047760" imgH="939600" progId="Equation.3">
                  <p:embed/>
                </p:oleObj>
              </mc:Choice>
              <mc:Fallback>
                <p:oleObj name="Equation" r:id="rId6" imgW="3047760" imgH="9396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0878" y="1905059"/>
                        <a:ext cx="4883910" cy="1504891"/>
                      </a:xfrm>
                      <a:prstGeom prst="rect">
                        <a:avLst/>
                      </a:prstGeom>
                      <a:noFill/>
                      <a:ln>
                        <a:noFill/>
                      </a:ln>
                    </p:spPr>
                  </p:pic>
                </p:oleObj>
              </mc:Fallback>
            </mc:AlternateContent>
          </a:graphicData>
        </a:graphic>
      </p:graphicFrame>
      <p:sp>
        <p:nvSpPr>
          <p:cNvPr id="13" name="Rounded Rectangular Callout 12"/>
          <p:cNvSpPr/>
          <p:nvPr/>
        </p:nvSpPr>
        <p:spPr>
          <a:xfrm>
            <a:off x="128626" y="2163130"/>
            <a:ext cx="1801688" cy="256220"/>
          </a:xfrm>
          <a:prstGeom prst="wedgeRoundRectCallout">
            <a:avLst>
              <a:gd name="adj1" fmla="val 79458"/>
              <a:gd name="adj2" fmla="val 779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Model parameters</a:t>
            </a:r>
            <a:endParaRPr lang="en-GB" sz="1600" dirty="0"/>
          </a:p>
        </p:txBody>
      </p:sp>
      <p:sp>
        <p:nvSpPr>
          <p:cNvPr id="14" name="Rounded Rectangular Callout 13"/>
          <p:cNvSpPr/>
          <p:nvPr/>
        </p:nvSpPr>
        <p:spPr>
          <a:xfrm>
            <a:off x="6781800" y="2011797"/>
            <a:ext cx="1801688" cy="256220"/>
          </a:xfrm>
          <a:prstGeom prst="wedgeRoundRectCallout">
            <a:avLst>
              <a:gd name="adj1" fmla="val -65491"/>
              <a:gd name="adj2" fmla="val 943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smtClean="0"/>
              <a:t>Decision variables</a:t>
            </a:r>
            <a:endParaRPr lang="en-GB" sz="1600" dirty="0"/>
          </a:p>
        </p:txBody>
      </p:sp>
      <p:graphicFrame>
        <p:nvGraphicFramePr>
          <p:cNvPr id="10" name="Object 9"/>
          <p:cNvGraphicFramePr>
            <a:graphicFrameLocks noChangeAspect="1"/>
          </p:cNvGraphicFramePr>
          <p:nvPr>
            <p:extLst>
              <p:ext uri="{D42A27DB-BD31-4B8C-83A1-F6EECF244321}">
                <p14:modId xmlns:p14="http://schemas.microsoft.com/office/powerpoint/2010/main" val="1984366707"/>
              </p:ext>
            </p:extLst>
          </p:nvPr>
        </p:nvGraphicFramePr>
        <p:xfrm>
          <a:off x="6858000" y="2712193"/>
          <a:ext cx="1905000" cy="392957"/>
        </p:xfrm>
        <a:graphic>
          <a:graphicData uri="http://schemas.openxmlformats.org/presentationml/2006/ole">
            <mc:AlternateContent xmlns:mc="http://schemas.openxmlformats.org/markup-compatibility/2006">
              <mc:Choice xmlns:v="urn:schemas-microsoft-com:vml" Requires="v">
                <p:oleObj spid="_x0000_s10269" name="Equation" r:id="rId8" imgW="1168200" imgH="241200" progId="Equation.3">
                  <p:embed/>
                </p:oleObj>
              </mc:Choice>
              <mc:Fallback>
                <p:oleObj name="Equation" r:id="rId8" imgW="1168200" imgH="241200"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0" y="2712193"/>
                        <a:ext cx="1905000" cy="392957"/>
                      </a:xfrm>
                      <a:prstGeom prst="rect">
                        <a:avLst/>
                      </a:prstGeom>
                      <a:noFill/>
                      <a:ln>
                        <a:noFill/>
                      </a:ln>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341838237"/>
              </p:ext>
            </p:extLst>
          </p:nvPr>
        </p:nvGraphicFramePr>
        <p:xfrm>
          <a:off x="6934200" y="3790950"/>
          <a:ext cx="1881187" cy="343410"/>
        </p:xfrm>
        <a:graphic>
          <a:graphicData uri="http://schemas.openxmlformats.org/presentationml/2006/ole">
            <mc:AlternateContent xmlns:mc="http://schemas.openxmlformats.org/markup-compatibility/2006">
              <mc:Choice xmlns:v="urn:schemas-microsoft-com:vml" Requires="v">
                <p:oleObj spid="_x0000_s10270" name="Equation" r:id="rId10" imgW="1460160" imgH="266400" progId="Equation.3">
                  <p:embed/>
                </p:oleObj>
              </mc:Choice>
              <mc:Fallback>
                <p:oleObj name="Equation" r:id="rId10" imgW="1460160" imgH="26640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34200" y="3790950"/>
                        <a:ext cx="1881187" cy="34341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6270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3" name="Rectangle 2"/>
          <p:cNvSpPr/>
          <p:nvPr/>
        </p:nvSpPr>
        <p:spPr>
          <a:xfrm>
            <a:off x="533400" y="1428750"/>
            <a:ext cx="4114800" cy="400110"/>
          </a:xfrm>
          <a:prstGeom prst="rect">
            <a:avLst/>
          </a:prstGeom>
        </p:spPr>
        <p:txBody>
          <a:bodyPr wrap="square">
            <a:spAutoFit/>
          </a:bodyPr>
          <a:lstStyle/>
          <a:p>
            <a:r>
              <a:rPr lang="en-US" sz="2000" b="1" dirty="0" smtClean="0"/>
              <a:t>Performance index</a:t>
            </a:r>
            <a:endParaRPr lang="en-US" sz="2000" b="1" dirty="0"/>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030" y="1828860"/>
            <a:ext cx="3777522" cy="28331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ounded Rectangle 15"/>
          <p:cNvSpPr/>
          <p:nvPr/>
        </p:nvSpPr>
        <p:spPr>
          <a:xfrm>
            <a:off x="301960" y="2495550"/>
            <a:ext cx="4577680" cy="114793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Which response is best and why?</a:t>
            </a:r>
            <a:endParaRPr lang="en-GB" sz="3200" dirty="0"/>
          </a:p>
        </p:txBody>
      </p:sp>
    </p:spTree>
    <p:extLst>
      <p:ext uri="{BB962C8B-B14F-4D97-AF65-F5344CB8AC3E}">
        <p14:creationId xmlns:p14="http://schemas.microsoft.com/office/powerpoint/2010/main" val="85533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3" name="Rectangle 2"/>
          <p:cNvSpPr/>
          <p:nvPr/>
        </p:nvSpPr>
        <p:spPr>
          <a:xfrm>
            <a:off x="533400" y="1428750"/>
            <a:ext cx="4114800" cy="400110"/>
          </a:xfrm>
          <a:prstGeom prst="rect">
            <a:avLst/>
          </a:prstGeom>
        </p:spPr>
        <p:txBody>
          <a:bodyPr wrap="square">
            <a:spAutoFit/>
          </a:bodyPr>
          <a:lstStyle/>
          <a:p>
            <a:r>
              <a:rPr lang="en-US" sz="2000" b="1" dirty="0" smtClean="0"/>
              <a:t>Performance index</a:t>
            </a:r>
            <a:endParaRPr lang="en-US" sz="2000" b="1" dirty="0"/>
          </a:p>
        </p:txBody>
      </p:sp>
      <p:sp>
        <p:nvSpPr>
          <p:cNvPr id="4" name="Rectangle 3"/>
          <p:cNvSpPr/>
          <p:nvPr/>
        </p:nvSpPr>
        <p:spPr>
          <a:xfrm>
            <a:off x="596189" y="1828860"/>
            <a:ext cx="8077200" cy="923330"/>
          </a:xfrm>
          <a:prstGeom prst="rect">
            <a:avLst/>
          </a:prstGeom>
        </p:spPr>
        <p:txBody>
          <a:bodyPr wrap="square">
            <a:spAutoFit/>
          </a:bodyPr>
          <a:lstStyle/>
          <a:p>
            <a:r>
              <a:rPr lang="en-GB" dirty="0" smtClean="0"/>
              <a:t>Some controller uses settling time , percentage overshoot , rise time …</a:t>
            </a:r>
            <a:r>
              <a:rPr lang="en-GB" dirty="0" err="1" smtClean="0"/>
              <a:t>etc</a:t>
            </a:r>
            <a:r>
              <a:rPr lang="en-GB" dirty="0" smtClean="0"/>
              <a:t> for performance assessment </a:t>
            </a:r>
            <a:endParaRPr lang="en-GB" dirty="0"/>
          </a:p>
          <a:p>
            <a:r>
              <a:rPr lang="en-GB" dirty="0" smtClean="0">
                <a:solidFill>
                  <a:srgbClr val="0070C0"/>
                </a:solidFill>
              </a:rPr>
              <a:t>MPC </a:t>
            </a:r>
            <a:r>
              <a:rPr lang="en-GB" dirty="0">
                <a:solidFill>
                  <a:srgbClr val="0070C0"/>
                </a:solidFill>
              </a:rPr>
              <a:t>is typically based on a </a:t>
            </a:r>
            <a:r>
              <a:rPr lang="en-GB" b="1" dirty="0">
                <a:solidFill>
                  <a:srgbClr val="0070C0"/>
                </a:solidFill>
              </a:rPr>
              <a:t>precise numerical </a:t>
            </a:r>
            <a:r>
              <a:rPr lang="en-GB" b="1" dirty="0" smtClean="0">
                <a:solidFill>
                  <a:srgbClr val="0070C0"/>
                </a:solidFill>
              </a:rPr>
              <a:t>optimum</a:t>
            </a:r>
            <a:endParaRPr lang="en-GB" dirty="0">
              <a:solidFill>
                <a:srgbClr val="0070C0"/>
              </a:solidFill>
            </a:endParaRPr>
          </a:p>
        </p:txBody>
      </p:sp>
      <p:sp>
        <p:nvSpPr>
          <p:cNvPr id="7" name="Rounded Rectangle 6"/>
          <p:cNvSpPr/>
          <p:nvPr/>
        </p:nvSpPr>
        <p:spPr>
          <a:xfrm>
            <a:off x="457200" y="3103228"/>
            <a:ext cx="1145840" cy="114793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PID</a:t>
            </a:r>
            <a:endParaRPr lang="en-GB" sz="3200" dirty="0"/>
          </a:p>
        </p:txBody>
      </p:sp>
      <p:sp>
        <p:nvSpPr>
          <p:cNvPr id="5" name="TextBox 4"/>
          <p:cNvSpPr txBox="1"/>
          <p:nvPr/>
        </p:nvSpPr>
        <p:spPr>
          <a:xfrm>
            <a:off x="2607259" y="3248620"/>
            <a:ext cx="1371600" cy="923330"/>
          </a:xfrm>
          <a:prstGeom prst="rect">
            <a:avLst/>
          </a:prstGeom>
          <a:noFill/>
        </p:spPr>
        <p:txBody>
          <a:bodyPr wrap="square" rtlCol="0">
            <a:spAutoFit/>
          </a:bodyPr>
          <a:lstStyle/>
          <a:p>
            <a:r>
              <a:rPr lang="en-US" dirty="0" smtClean="0"/>
              <a:t>Settling time</a:t>
            </a:r>
          </a:p>
          <a:p>
            <a:r>
              <a:rPr lang="en-US" dirty="0" smtClean="0"/>
              <a:t>Overshoot</a:t>
            </a:r>
          </a:p>
          <a:p>
            <a:r>
              <a:rPr lang="en-US" dirty="0" smtClean="0"/>
              <a:t>Rise time</a:t>
            </a:r>
            <a:endParaRPr lang="en-US" dirty="0"/>
          </a:p>
        </p:txBody>
      </p:sp>
      <p:cxnSp>
        <p:nvCxnSpPr>
          <p:cNvPr id="8" name="Straight Arrow Connector 7"/>
          <p:cNvCxnSpPr/>
          <p:nvPr/>
        </p:nvCxnSpPr>
        <p:spPr>
          <a:xfrm>
            <a:off x="1752600" y="3257550"/>
            <a:ext cx="685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1752600" y="4019550"/>
            <a:ext cx="762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752600" y="3486150"/>
            <a:ext cx="762000" cy="400110"/>
          </a:xfrm>
          <a:prstGeom prst="rect">
            <a:avLst/>
          </a:prstGeom>
          <a:noFill/>
        </p:spPr>
        <p:txBody>
          <a:bodyPr wrap="square" rtlCol="0">
            <a:spAutoFit/>
          </a:bodyPr>
          <a:lstStyle/>
          <a:p>
            <a:r>
              <a:rPr lang="en-US" sz="1000" dirty="0" smtClean="0"/>
              <a:t>Analytical </a:t>
            </a:r>
          </a:p>
          <a:p>
            <a:r>
              <a:rPr lang="en-US" sz="1000" dirty="0" smtClean="0"/>
              <a:t>relation</a:t>
            </a:r>
            <a:endParaRPr lang="en-US" sz="1000" dirty="0"/>
          </a:p>
        </p:txBody>
      </p:sp>
      <p:sp>
        <p:nvSpPr>
          <p:cNvPr id="14" name="Rounded Rectangle 13"/>
          <p:cNvSpPr/>
          <p:nvPr/>
        </p:nvSpPr>
        <p:spPr>
          <a:xfrm>
            <a:off x="4591909" y="3064582"/>
            <a:ext cx="1145840" cy="114793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MPC</a:t>
            </a:r>
            <a:br>
              <a:rPr lang="en-GB" sz="3200" dirty="0" smtClean="0"/>
            </a:br>
            <a:r>
              <a:rPr lang="en-GB" sz="1200" dirty="0" smtClean="0"/>
              <a:t>Parameters of control law</a:t>
            </a:r>
            <a:endParaRPr lang="en-GB" sz="1200" dirty="0"/>
          </a:p>
        </p:txBody>
      </p:sp>
      <p:sp>
        <p:nvSpPr>
          <p:cNvPr id="15" name="TextBox 14"/>
          <p:cNvSpPr txBox="1"/>
          <p:nvPr/>
        </p:nvSpPr>
        <p:spPr>
          <a:xfrm>
            <a:off x="6741968" y="3209974"/>
            <a:ext cx="1371600" cy="923330"/>
          </a:xfrm>
          <a:prstGeom prst="rect">
            <a:avLst/>
          </a:prstGeom>
          <a:noFill/>
        </p:spPr>
        <p:txBody>
          <a:bodyPr wrap="square" rtlCol="0">
            <a:spAutoFit/>
          </a:bodyPr>
          <a:lstStyle/>
          <a:p>
            <a:r>
              <a:rPr lang="en-US" dirty="0" smtClean="0"/>
              <a:t>Settling time</a:t>
            </a:r>
          </a:p>
          <a:p>
            <a:r>
              <a:rPr lang="en-US" dirty="0" smtClean="0"/>
              <a:t>Overshoot</a:t>
            </a:r>
          </a:p>
          <a:p>
            <a:r>
              <a:rPr lang="en-US" dirty="0" smtClean="0"/>
              <a:t>Rise time</a:t>
            </a:r>
            <a:endParaRPr lang="en-US" dirty="0"/>
          </a:p>
        </p:txBody>
      </p:sp>
      <p:cxnSp>
        <p:nvCxnSpPr>
          <p:cNvPr id="17" name="Straight Arrow Connector 16"/>
          <p:cNvCxnSpPr/>
          <p:nvPr/>
        </p:nvCxnSpPr>
        <p:spPr>
          <a:xfrm>
            <a:off x="5887309" y="3218904"/>
            <a:ext cx="6858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887309" y="3980904"/>
            <a:ext cx="76200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887309" y="3447504"/>
            <a:ext cx="762000" cy="400110"/>
          </a:xfrm>
          <a:prstGeom prst="rect">
            <a:avLst/>
          </a:prstGeom>
          <a:noFill/>
        </p:spPr>
        <p:txBody>
          <a:bodyPr wrap="square" rtlCol="0">
            <a:spAutoFit/>
          </a:bodyPr>
          <a:lstStyle/>
          <a:p>
            <a:r>
              <a:rPr lang="en-US" sz="1000" dirty="0" smtClean="0"/>
              <a:t>Analytical </a:t>
            </a:r>
          </a:p>
          <a:p>
            <a:r>
              <a:rPr lang="en-US" sz="1000" dirty="0" smtClean="0"/>
              <a:t>relation</a:t>
            </a:r>
            <a:endParaRPr lang="en-US" sz="1000" dirty="0"/>
          </a:p>
        </p:txBody>
      </p:sp>
      <p:cxnSp>
        <p:nvCxnSpPr>
          <p:cNvPr id="20" name="Straight Connector 19"/>
          <p:cNvCxnSpPr/>
          <p:nvPr/>
        </p:nvCxnSpPr>
        <p:spPr>
          <a:xfrm>
            <a:off x="5791200" y="3028950"/>
            <a:ext cx="911560" cy="11865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887309" y="3028950"/>
            <a:ext cx="685801" cy="12222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50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7" name="Rounded Rectangle 6"/>
          <p:cNvSpPr/>
          <p:nvPr/>
        </p:nvSpPr>
        <p:spPr>
          <a:xfrm>
            <a:off x="228600" y="1581150"/>
            <a:ext cx="3276600" cy="11430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Performance index </a:t>
            </a:r>
            <a:br>
              <a:rPr lang="en-GB" sz="2000" dirty="0" smtClean="0"/>
            </a:br>
            <a:r>
              <a:rPr lang="en-GB" sz="2000" u="sng" dirty="0" smtClean="0"/>
              <a:t>or</a:t>
            </a:r>
            <a:r>
              <a:rPr lang="en-GB" sz="2000" dirty="0" smtClean="0"/>
              <a:t> Cost function</a:t>
            </a:r>
          </a:p>
          <a:p>
            <a:pPr algn="ctr"/>
            <a:r>
              <a:rPr lang="en-GB" sz="2000" u="sng" dirty="0" smtClean="0"/>
              <a:t>or </a:t>
            </a:r>
            <a:r>
              <a:rPr lang="en-GB" sz="2000" dirty="0" smtClean="0"/>
              <a:t>Objective function</a:t>
            </a:r>
            <a:endParaRPr lang="en-GB" sz="3200" dirty="0"/>
          </a:p>
        </p:txBody>
      </p:sp>
      <p:sp>
        <p:nvSpPr>
          <p:cNvPr id="6" name="Rectangle 5"/>
          <p:cNvSpPr/>
          <p:nvPr/>
        </p:nvSpPr>
        <p:spPr>
          <a:xfrm>
            <a:off x="319430" y="2876549"/>
            <a:ext cx="3185770" cy="830997"/>
          </a:xfrm>
          <a:prstGeom prst="rect">
            <a:avLst/>
          </a:prstGeom>
        </p:spPr>
        <p:txBody>
          <a:bodyPr wrap="square">
            <a:spAutoFit/>
          </a:bodyPr>
          <a:lstStyle/>
          <a:p>
            <a:pPr lvl="0"/>
            <a:r>
              <a:rPr lang="en-US" sz="1200" dirty="0"/>
              <a:t>The goal of MPC is to minimize this function </a:t>
            </a:r>
            <a:r>
              <a:rPr lang="en-US" sz="1200" dirty="0" smtClean="0"/>
              <a:t>.</a:t>
            </a:r>
            <a:br>
              <a:rPr lang="en-US" sz="1200" dirty="0" smtClean="0"/>
            </a:br>
            <a:r>
              <a:rPr lang="en-US" sz="1200" dirty="0" smtClean="0"/>
              <a:t>This </a:t>
            </a:r>
            <a:r>
              <a:rPr lang="en-US" sz="1200" dirty="0"/>
              <a:t>is the sum of all the terms that have control requirements and these terms are weighted according to their significance in the process</a:t>
            </a:r>
          </a:p>
        </p:txBody>
      </p:sp>
      <p:graphicFrame>
        <p:nvGraphicFramePr>
          <p:cNvPr id="21" name="Object 20"/>
          <p:cNvGraphicFramePr>
            <a:graphicFrameLocks noChangeAspect="1"/>
          </p:cNvGraphicFramePr>
          <p:nvPr>
            <p:extLst>
              <p:ext uri="{D42A27DB-BD31-4B8C-83A1-F6EECF244321}">
                <p14:modId xmlns:p14="http://schemas.microsoft.com/office/powerpoint/2010/main" val="4064068759"/>
              </p:ext>
            </p:extLst>
          </p:nvPr>
        </p:nvGraphicFramePr>
        <p:xfrm>
          <a:off x="5181600" y="4562790"/>
          <a:ext cx="2362200" cy="498160"/>
        </p:xfrm>
        <a:graphic>
          <a:graphicData uri="http://schemas.openxmlformats.org/presentationml/2006/ole">
            <mc:AlternateContent xmlns:mc="http://schemas.openxmlformats.org/markup-compatibility/2006">
              <mc:Choice xmlns:v="urn:schemas-microsoft-com:vml" Requires="v">
                <p:oleObj spid="_x0000_s13319" name="Equation" r:id="rId4" imgW="1143000" imgH="241200" progId="Equation.3">
                  <p:embed/>
                </p:oleObj>
              </mc:Choice>
              <mc:Fallback>
                <p:oleObj name="Equation" r:id="rId4" imgW="1143000" imgH="241200" progId="Equation.3">
                  <p:embed/>
                  <p:pic>
                    <p:nvPicPr>
                      <p:cNvPr id="0" name=""/>
                      <p:cNvPicPr>
                        <a:picLocks noChangeAspect="1" noChangeArrowheads="1"/>
                      </p:cNvPicPr>
                      <p:nvPr/>
                    </p:nvPicPr>
                    <p:blipFill>
                      <a:blip r:embed="rId5"/>
                      <a:srcRect/>
                      <a:stretch>
                        <a:fillRect/>
                      </a:stretch>
                    </p:blipFill>
                    <p:spPr bwMode="auto">
                      <a:xfrm>
                        <a:off x="5181600" y="4562790"/>
                        <a:ext cx="2362200" cy="498160"/>
                      </a:xfrm>
                      <a:prstGeom prst="rect">
                        <a:avLst/>
                      </a:prstGeom>
                      <a:noFill/>
                      <a:ln w="38100">
                        <a:solidFill>
                          <a:schemeClr val="folHlink"/>
                        </a:solidFill>
                        <a:miter lim="800000"/>
                        <a:headEnd/>
                        <a:tailEnd/>
                      </a:ln>
                      <a:extLst/>
                    </p:spPr>
                  </p:pic>
                </p:oleObj>
              </mc:Fallback>
            </mc:AlternateContent>
          </a:graphicData>
        </a:graphic>
      </p:graphicFrame>
      <p:pic>
        <p:nvPicPr>
          <p:cNvPr id="2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7737" y="1783978"/>
            <a:ext cx="5019675"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Rectangle 23"/>
          <p:cNvSpPr/>
          <p:nvPr/>
        </p:nvSpPr>
        <p:spPr>
          <a:xfrm>
            <a:off x="4572000" y="1422233"/>
            <a:ext cx="3185770" cy="400110"/>
          </a:xfrm>
          <a:prstGeom prst="rect">
            <a:avLst/>
          </a:prstGeom>
        </p:spPr>
        <p:txBody>
          <a:bodyPr wrap="square">
            <a:spAutoFit/>
          </a:bodyPr>
          <a:lstStyle/>
          <a:p>
            <a:pPr lvl="0"/>
            <a:r>
              <a:rPr lang="en-US" sz="2000" dirty="0" smtClean="0"/>
              <a:t>Example</a:t>
            </a:r>
            <a:endParaRPr lang="en-US" sz="2000" dirty="0"/>
          </a:p>
        </p:txBody>
      </p:sp>
    </p:spTree>
    <p:extLst>
      <p:ext uri="{BB962C8B-B14F-4D97-AF65-F5344CB8AC3E}">
        <p14:creationId xmlns:p14="http://schemas.microsoft.com/office/powerpoint/2010/main" val="167272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ppt_x"/>
                                          </p:val>
                                        </p:tav>
                                        <p:tav tm="100000">
                                          <p:val>
                                            <p:strVal val="#ppt_x"/>
                                          </p:val>
                                        </p:tav>
                                      </p:tavLst>
                                    </p:anim>
                                    <p:anim calcmode="lin" valueType="num">
                                      <p:cBhvr additive="base">
                                        <p:cTn id="1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7" name="Rounded Rectangle 6"/>
          <p:cNvSpPr/>
          <p:nvPr/>
        </p:nvSpPr>
        <p:spPr>
          <a:xfrm>
            <a:off x="228600" y="1581150"/>
            <a:ext cx="3276600" cy="11430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Performance index </a:t>
            </a:r>
            <a:br>
              <a:rPr lang="en-GB" sz="2000" dirty="0" smtClean="0"/>
            </a:br>
            <a:r>
              <a:rPr lang="en-GB" sz="2000" u="sng" dirty="0" smtClean="0"/>
              <a:t>or</a:t>
            </a:r>
            <a:r>
              <a:rPr lang="en-GB" sz="2000" dirty="0" smtClean="0"/>
              <a:t> Cost function</a:t>
            </a:r>
          </a:p>
          <a:p>
            <a:pPr algn="ctr"/>
            <a:r>
              <a:rPr lang="en-GB" sz="2000" u="sng" dirty="0" smtClean="0"/>
              <a:t>or </a:t>
            </a:r>
            <a:r>
              <a:rPr lang="en-GB" sz="2000" dirty="0" smtClean="0"/>
              <a:t>Objective function</a:t>
            </a:r>
            <a:endParaRPr lang="en-GB" sz="3200" dirty="0"/>
          </a:p>
        </p:txBody>
      </p:sp>
      <p:sp>
        <p:nvSpPr>
          <p:cNvPr id="6" name="Rectangle 5"/>
          <p:cNvSpPr/>
          <p:nvPr/>
        </p:nvSpPr>
        <p:spPr>
          <a:xfrm>
            <a:off x="319430" y="2876549"/>
            <a:ext cx="3185770" cy="830997"/>
          </a:xfrm>
          <a:prstGeom prst="rect">
            <a:avLst/>
          </a:prstGeom>
        </p:spPr>
        <p:txBody>
          <a:bodyPr wrap="square">
            <a:spAutoFit/>
          </a:bodyPr>
          <a:lstStyle/>
          <a:p>
            <a:pPr lvl="0"/>
            <a:r>
              <a:rPr lang="en-US" sz="1200" dirty="0"/>
              <a:t>The goal of MPC is to minimize this function </a:t>
            </a:r>
            <a:r>
              <a:rPr lang="en-US" sz="1200" dirty="0" smtClean="0"/>
              <a:t>.</a:t>
            </a:r>
            <a:br>
              <a:rPr lang="en-US" sz="1200" dirty="0" smtClean="0"/>
            </a:br>
            <a:r>
              <a:rPr lang="en-US" sz="1200" dirty="0" smtClean="0"/>
              <a:t>This </a:t>
            </a:r>
            <a:r>
              <a:rPr lang="en-US" sz="1200" dirty="0"/>
              <a:t>is the sum of all the terms that have control requirements and these terms are weighted according to their significance in the process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2571750"/>
            <a:ext cx="3886200" cy="122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a:xfrm>
            <a:off x="3733800" y="1581150"/>
            <a:ext cx="5257800" cy="8001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Cost function used for reference tracking</a:t>
            </a:r>
            <a:endParaRPr lang="en-GB" sz="3200" dirty="0"/>
          </a:p>
        </p:txBody>
      </p: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4004273"/>
            <a:ext cx="2976563" cy="658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641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Techniques </a:t>
            </a:r>
            <a:r>
              <a:rPr lang="en-US" sz="3200" dirty="0"/>
              <a:t>:  Model predictive controller (MPC)</a:t>
            </a:r>
          </a:p>
        </p:txBody>
      </p:sp>
      <p:sp>
        <p:nvSpPr>
          <p:cNvPr id="9" name="Rounded Rectangle 8"/>
          <p:cNvSpPr/>
          <p:nvPr/>
        </p:nvSpPr>
        <p:spPr>
          <a:xfrm>
            <a:off x="1752600" y="1613916"/>
            <a:ext cx="5257800" cy="8001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Control law used for reference tracking</a:t>
            </a:r>
            <a:endParaRPr lang="en-GB" sz="3200"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2869539"/>
            <a:ext cx="2000250"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2095500" y="3671316"/>
            <a:ext cx="4572000" cy="646331"/>
          </a:xfrm>
          <a:prstGeom prst="rect">
            <a:avLst/>
          </a:prstGeom>
        </p:spPr>
        <p:txBody>
          <a:bodyPr>
            <a:spAutoFit/>
          </a:bodyPr>
          <a:lstStyle/>
          <a:p>
            <a:r>
              <a:rPr lang="en-US" sz="1200" dirty="0"/>
              <a:t>The MPC </a:t>
            </a:r>
            <a:r>
              <a:rPr lang="en-US" sz="1200" dirty="0" smtClean="0"/>
              <a:t>control law </a:t>
            </a:r>
            <a:r>
              <a:rPr lang="en-US" sz="1200" dirty="0"/>
              <a:t>is implicitly given by the first control action of </a:t>
            </a:r>
            <a:r>
              <a:rPr lang="en-US" sz="1200" dirty="0" smtClean="0"/>
              <a:t>the sequence </a:t>
            </a:r>
            <a:r>
              <a:rPr lang="en-US" sz="1200" dirty="0"/>
              <a:t>of optimal </a:t>
            </a:r>
            <a:r>
              <a:rPr lang="en-US" sz="1200" dirty="0" smtClean="0"/>
              <a:t>control</a:t>
            </a:r>
            <a:r>
              <a:rPr lang="en-US" sz="1200" dirty="0"/>
              <a:t>.</a:t>
            </a:r>
          </a:p>
          <a:p>
            <a:endParaRPr lang="en-US" sz="1200" dirty="0"/>
          </a:p>
        </p:txBody>
      </p:sp>
    </p:spTree>
    <p:extLst>
      <p:ext uri="{BB962C8B-B14F-4D97-AF65-F5344CB8AC3E}">
        <p14:creationId xmlns:p14="http://schemas.microsoft.com/office/powerpoint/2010/main" val="145215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a:t>Simulations and results</a:t>
            </a:r>
            <a:r>
              <a:rPr lang="en-US" sz="3200" dirty="0" smtClean="0"/>
              <a:t> </a:t>
            </a:r>
            <a:r>
              <a:rPr lang="en-US" sz="3200" dirty="0"/>
              <a:t>:  </a:t>
            </a:r>
            <a:r>
              <a:rPr lang="en-US" sz="3200" dirty="0" smtClean="0"/>
              <a:t>PI controller</a:t>
            </a:r>
            <a:endParaRPr lang="en-US" sz="3200" dirty="0"/>
          </a:p>
        </p:txBody>
      </p:sp>
      <p:sp>
        <p:nvSpPr>
          <p:cNvPr id="6" name="Rectangle 5"/>
          <p:cNvSpPr/>
          <p:nvPr/>
        </p:nvSpPr>
        <p:spPr>
          <a:xfrm>
            <a:off x="152400" y="1428750"/>
            <a:ext cx="4572000" cy="646331"/>
          </a:xfrm>
          <a:prstGeom prst="rect">
            <a:avLst/>
          </a:prstGeom>
        </p:spPr>
        <p:txBody>
          <a:bodyPr>
            <a:spAutoFit/>
          </a:bodyPr>
          <a:lstStyle/>
          <a:p>
            <a:r>
              <a:rPr lang="en-US" dirty="0" smtClean="0"/>
              <a:t>Simulation of PI controller was made in Simulink</a:t>
            </a:r>
            <a:endParaRPr lang="en-US" dirty="0"/>
          </a:p>
          <a:p>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75080"/>
            <a:ext cx="7659053" cy="293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107063"/>
            <a:ext cx="2633662" cy="99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15544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a:t>Simulations and results</a:t>
            </a:r>
            <a:r>
              <a:rPr lang="en-US" sz="3200" dirty="0" smtClean="0"/>
              <a:t> </a:t>
            </a:r>
            <a:r>
              <a:rPr lang="en-US" sz="3200" dirty="0"/>
              <a:t>:  </a:t>
            </a:r>
            <a:r>
              <a:rPr lang="en-US" sz="3200" dirty="0" smtClean="0"/>
              <a:t>PI controller ( Tuning )</a:t>
            </a:r>
            <a:endParaRPr lang="en-US" sz="3200" dirty="0"/>
          </a:p>
        </p:txBody>
      </p:sp>
      <p:sp>
        <p:nvSpPr>
          <p:cNvPr id="6" name="Rectangle 5"/>
          <p:cNvSpPr/>
          <p:nvPr/>
        </p:nvSpPr>
        <p:spPr>
          <a:xfrm>
            <a:off x="152400" y="1428750"/>
            <a:ext cx="4572000" cy="646331"/>
          </a:xfrm>
          <a:prstGeom prst="rect">
            <a:avLst/>
          </a:prstGeom>
        </p:spPr>
        <p:txBody>
          <a:bodyPr>
            <a:spAutoFit/>
          </a:bodyPr>
          <a:lstStyle/>
          <a:p>
            <a:r>
              <a:rPr lang="en-US" dirty="0" smtClean="0"/>
              <a:t>Simulation of PI controller was made in Simulink</a:t>
            </a:r>
            <a:endParaRPr lang="en-US" dirty="0"/>
          </a:p>
          <a:p>
            <a:endParaRPr lang="en-US"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69441"/>
            <a:ext cx="4769510" cy="3173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4038600" y="2524650"/>
            <a:ext cx="5257800" cy="8001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smtClean="0"/>
              <a:t>PI controller gave poor oscillatory response</a:t>
            </a:r>
            <a:endParaRPr lang="en-GB" sz="3200" dirty="0"/>
          </a:p>
        </p:txBody>
      </p:sp>
    </p:spTree>
    <p:extLst>
      <p:ext uri="{BB962C8B-B14F-4D97-AF65-F5344CB8AC3E}">
        <p14:creationId xmlns:p14="http://schemas.microsoft.com/office/powerpoint/2010/main" val="37279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dirty="0" smtClean="0"/>
              <a:t>Project main tasks</a:t>
            </a:r>
            <a:endParaRPr lang="en-US" dirty="0"/>
          </a:p>
        </p:txBody>
      </p:sp>
      <p:sp>
        <p:nvSpPr>
          <p:cNvPr id="3" name="Rectangle 2"/>
          <p:cNvSpPr>
            <a:spLocks noGrp="1"/>
          </p:cNvSpPr>
          <p:nvPr>
            <p:ph sz="quarter" idx="13"/>
          </p:nvPr>
        </p:nvSpPr>
        <p:spPr>
          <a:xfrm>
            <a:off x="609600" y="1200150"/>
            <a:ext cx="3886200" cy="3200400"/>
          </a:xfrm>
        </p:spPr>
        <p:txBody>
          <a:bodyPr anchor="ctr">
            <a:normAutofit/>
          </a:bodyPr>
          <a:lstStyle>
            <a:extLst/>
          </a:lstStyle>
          <a:p>
            <a:pPr marL="274320" lvl="1"/>
            <a:r>
              <a:rPr lang="en-US" sz="2000" dirty="0" smtClean="0"/>
              <a:t>Robot Modelling </a:t>
            </a:r>
            <a:endParaRPr lang="en-US" sz="2000" dirty="0"/>
          </a:p>
          <a:p>
            <a:pPr marL="274320" lvl="1"/>
            <a:r>
              <a:rPr lang="en-US" sz="2000" dirty="0" smtClean="0"/>
              <a:t>Understanding PI and PD controller design and tuning</a:t>
            </a:r>
          </a:p>
          <a:p>
            <a:pPr marL="274320" lvl="1"/>
            <a:r>
              <a:rPr lang="en-US" sz="2000" dirty="0" smtClean="0"/>
              <a:t>Understanding basics of  Model predictive control (MPC) theory</a:t>
            </a:r>
          </a:p>
          <a:p>
            <a:pPr marL="274320" lvl="1"/>
            <a:r>
              <a:rPr lang="en-US" sz="2000" dirty="0" smtClean="0"/>
              <a:t>Implementing both controllers in MATLAB</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a:t>Simulations and results</a:t>
            </a:r>
            <a:r>
              <a:rPr lang="en-US" sz="3200" dirty="0" smtClean="0"/>
              <a:t> </a:t>
            </a:r>
            <a:r>
              <a:rPr lang="en-US" sz="3200" dirty="0"/>
              <a:t>:  </a:t>
            </a:r>
            <a:r>
              <a:rPr lang="en-US" sz="3200" dirty="0" smtClean="0"/>
              <a:t>PD controller</a:t>
            </a:r>
            <a:endParaRPr lang="en-US" sz="3200" dirty="0"/>
          </a:p>
        </p:txBody>
      </p:sp>
      <p:sp>
        <p:nvSpPr>
          <p:cNvPr id="6" name="Rectangle 5"/>
          <p:cNvSpPr/>
          <p:nvPr/>
        </p:nvSpPr>
        <p:spPr>
          <a:xfrm>
            <a:off x="152400" y="1428750"/>
            <a:ext cx="4572000" cy="646331"/>
          </a:xfrm>
          <a:prstGeom prst="rect">
            <a:avLst/>
          </a:prstGeom>
        </p:spPr>
        <p:txBody>
          <a:bodyPr>
            <a:spAutoFit/>
          </a:bodyPr>
          <a:lstStyle/>
          <a:p>
            <a:r>
              <a:rPr lang="en-US" dirty="0" smtClean="0"/>
              <a:t>Simulation of PI controller was made in Simulink</a:t>
            </a:r>
            <a:endParaRPr lang="en-US" dirty="0"/>
          </a:p>
          <a:p>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75080"/>
            <a:ext cx="7659053" cy="2935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107063"/>
            <a:ext cx="2633662" cy="998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04800" y="2467606"/>
            <a:ext cx="1447800" cy="276999"/>
          </a:xfrm>
          <a:prstGeom prst="rect">
            <a:avLst/>
          </a:prstGeom>
          <a:noFill/>
        </p:spPr>
        <p:txBody>
          <a:bodyPr wrap="square" rtlCol="0">
            <a:spAutoFit/>
          </a:bodyPr>
          <a:lstStyle/>
          <a:p>
            <a:r>
              <a:rPr lang="en-US" sz="1200" b="1" dirty="0" smtClean="0"/>
              <a:t>X axis controller</a:t>
            </a:r>
            <a:endParaRPr lang="en-US" sz="1200" b="1" dirty="0"/>
          </a:p>
        </p:txBody>
      </p:sp>
      <p:sp>
        <p:nvSpPr>
          <p:cNvPr id="7" name="TextBox 6"/>
          <p:cNvSpPr txBox="1"/>
          <p:nvPr/>
        </p:nvSpPr>
        <p:spPr>
          <a:xfrm>
            <a:off x="267614" y="3867150"/>
            <a:ext cx="1447800" cy="276999"/>
          </a:xfrm>
          <a:prstGeom prst="rect">
            <a:avLst/>
          </a:prstGeom>
          <a:noFill/>
        </p:spPr>
        <p:txBody>
          <a:bodyPr wrap="square" rtlCol="0">
            <a:spAutoFit/>
          </a:bodyPr>
          <a:lstStyle/>
          <a:p>
            <a:r>
              <a:rPr lang="en-US" sz="1200" b="1" dirty="0" smtClean="0"/>
              <a:t>Y axis controller</a:t>
            </a:r>
            <a:endParaRPr lang="en-US" sz="1200" b="1" dirty="0"/>
          </a:p>
        </p:txBody>
      </p:sp>
    </p:spTree>
    <p:extLst>
      <p:ext uri="{BB962C8B-B14F-4D97-AF65-F5344CB8AC3E}">
        <p14:creationId xmlns:p14="http://schemas.microsoft.com/office/powerpoint/2010/main" val="8187143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2800" dirty="0" smtClean="0"/>
              <a:t>Simulations and results </a:t>
            </a:r>
            <a:r>
              <a:rPr lang="en-US" sz="2800" dirty="0"/>
              <a:t>:  </a:t>
            </a:r>
            <a:r>
              <a:rPr lang="en-US" sz="2800" dirty="0" smtClean="0"/>
              <a:t>PD controller ( Step response )</a:t>
            </a:r>
            <a:endParaRPr lang="en-US" sz="2800" dirty="0"/>
          </a:p>
        </p:txBody>
      </p:sp>
      <p:sp>
        <p:nvSpPr>
          <p:cNvPr id="6" name="Rectangle 5"/>
          <p:cNvSpPr/>
          <p:nvPr/>
        </p:nvSpPr>
        <p:spPr>
          <a:xfrm>
            <a:off x="152400" y="1428750"/>
            <a:ext cx="5334000" cy="646331"/>
          </a:xfrm>
          <a:prstGeom prst="rect">
            <a:avLst/>
          </a:prstGeom>
        </p:spPr>
        <p:txBody>
          <a:bodyPr wrap="square">
            <a:spAutoFit/>
          </a:bodyPr>
          <a:lstStyle/>
          <a:p>
            <a:r>
              <a:rPr lang="en-US" dirty="0" smtClean="0"/>
              <a:t>Simulation of PD controller was made in Simulink</a:t>
            </a:r>
            <a:endParaRPr lang="en-US" dirty="0"/>
          </a:p>
          <a:p>
            <a:endParaRPr lang="en-US" dirty="0"/>
          </a:p>
        </p:txBody>
      </p:sp>
      <p:pic>
        <p:nvPicPr>
          <p:cNvPr id="17412" name="Picture 4" descr="D:\Zaad\Presentation\untitl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988978"/>
            <a:ext cx="3854768" cy="25022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0454" y="2200186"/>
            <a:ext cx="914400" cy="600164"/>
          </a:xfrm>
          <a:prstGeom prst="rect">
            <a:avLst/>
          </a:prstGeom>
          <a:noFill/>
        </p:spPr>
        <p:txBody>
          <a:bodyPr wrap="square" rtlCol="0">
            <a:spAutoFit/>
          </a:bodyPr>
          <a:lstStyle/>
          <a:p>
            <a:r>
              <a:rPr lang="en-US" sz="1100" dirty="0" err="1" smtClean="0"/>
              <a:t>Kp</a:t>
            </a:r>
            <a:r>
              <a:rPr lang="en-US" sz="1100" dirty="0" smtClean="0"/>
              <a:t> = 2.16</a:t>
            </a:r>
            <a:br>
              <a:rPr lang="en-US" sz="1100" dirty="0" smtClean="0"/>
            </a:br>
            <a:r>
              <a:rPr lang="en-US" sz="1100" dirty="0" smtClean="0"/>
              <a:t/>
            </a:r>
            <a:br>
              <a:rPr lang="en-US" sz="1100" dirty="0" smtClean="0"/>
            </a:br>
            <a:r>
              <a:rPr lang="en-US" sz="1100" dirty="0" err="1" smtClean="0"/>
              <a:t>Kd</a:t>
            </a:r>
            <a:r>
              <a:rPr lang="en-US" sz="1100" dirty="0" smtClean="0"/>
              <a:t> = 2.15</a:t>
            </a:r>
            <a:endParaRPr lang="en-US" sz="1100" dirty="0"/>
          </a:p>
        </p:txBody>
      </p:sp>
      <p:sp>
        <p:nvSpPr>
          <p:cNvPr id="10" name="TextBox 9"/>
          <p:cNvSpPr txBox="1"/>
          <p:nvPr/>
        </p:nvSpPr>
        <p:spPr>
          <a:xfrm>
            <a:off x="8153400" y="2200186"/>
            <a:ext cx="914400" cy="600164"/>
          </a:xfrm>
          <a:prstGeom prst="rect">
            <a:avLst/>
          </a:prstGeom>
          <a:noFill/>
        </p:spPr>
        <p:txBody>
          <a:bodyPr wrap="square" rtlCol="0">
            <a:spAutoFit/>
          </a:bodyPr>
          <a:lstStyle/>
          <a:p>
            <a:r>
              <a:rPr lang="en-US" sz="1100" dirty="0" err="1" smtClean="0"/>
              <a:t>Kp</a:t>
            </a:r>
            <a:r>
              <a:rPr lang="en-US" sz="1100" dirty="0" smtClean="0"/>
              <a:t> = 0.92</a:t>
            </a:r>
            <a:br>
              <a:rPr lang="en-US" sz="1100" dirty="0" smtClean="0"/>
            </a:br>
            <a:r>
              <a:rPr lang="en-US" sz="1100" dirty="0" smtClean="0"/>
              <a:t/>
            </a:r>
            <a:br>
              <a:rPr lang="en-US" sz="1100" dirty="0" smtClean="0"/>
            </a:br>
            <a:r>
              <a:rPr lang="en-US" sz="1100" dirty="0" err="1" smtClean="0"/>
              <a:t>Kd</a:t>
            </a:r>
            <a:r>
              <a:rPr lang="en-US" sz="1100" dirty="0" smtClean="0"/>
              <a:t> = 2.16</a:t>
            </a:r>
            <a:endParaRPr lang="en-US" sz="1100" dirty="0"/>
          </a:p>
        </p:txBody>
      </p:sp>
      <p:pic>
        <p:nvPicPr>
          <p:cNvPr id="17413" name="Picture 5" descr="D:\Zaad\Presentation\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2026318"/>
            <a:ext cx="3657600" cy="237423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1752600" y="4516157"/>
            <a:ext cx="1867220" cy="1752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t>RiseTime: 0.3915</a:t>
            </a:r>
          </a:p>
          <a:p>
            <a:r>
              <a:rPr lang="en-GB" sz="1200" dirty="0" smtClean="0"/>
              <a:t>SettlingTime</a:t>
            </a:r>
            <a:r>
              <a:rPr lang="en-GB" sz="1200" dirty="0"/>
              <a:t>: 4.6031</a:t>
            </a:r>
          </a:p>
          <a:p>
            <a:r>
              <a:rPr lang="en-GB" sz="1200" dirty="0" smtClean="0"/>
              <a:t>SettlingMin</a:t>
            </a:r>
            <a:r>
              <a:rPr lang="en-GB" sz="1200" dirty="0"/>
              <a:t>: 0.9589</a:t>
            </a:r>
          </a:p>
          <a:p>
            <a:r>
              <a:rPr lang="en-GB" sz="1200" dirty="0" smtClean="0"/>
              <a:t>SettlingMax</a:t>
            </a:r>
            <a:r>
              <a:rPr lang="en-GB" sz="1200" dirty="0"/>
              <a:t>: 1.5898</a:t>
            </a:r>
          </a:p>
          <a:p>
            <a:r>
              <a:rPr lang="en-GB" sz="1200" dirty="0" smtClean="0"/>
              <a:t>Overshoot</a:t>
            </a:r>
            <a:r>
              <a:rPr lang="en-GB" sz="1200" dirty="0"/>
              <a:t>: 58.9828</a:t>
            </a:r>
          </a:p>
          <a:p>
            <a:r>
              <a:rPr lang="en-GB" sz="1200" dirty="0" smtClean="0"/>
              <a:t>Peak</a:t>
            </a:r>
            <a:r>
              <a:rPr lang="en-GB" sz="1200" dirty="0"/>
              <a:t>: 1.5898</a:t>
            </a:r>
          </a:p>
          <a:p>
            <a:r>
              <a:rPr lang="en-GB" sz="1200" dirty="0" err="1" smtClean="0"/>
              <a:t>PeakTime</a:t>
            </a:r>
            <a:r>
              <a:rPr lang="en-GB" sz="1200" dirty="0"/>
              <a:t>: 2.1000</a:t>
            </a:r>
            <a:endParaRPr lang="en-GB" dirty="0"/>
          </a:p>
        </p:txBody>
      </p:sp>
      <p:sp>
        <p:nvSpPr>
          <p:cNvPr id="14" name="Rounded Rectangle 13"/>
          <p:cNvSpPr/>
          <p:nvPr/>
        </p:nvSpPr>
        <p:spPr>
          <a:xfrm>
            <a:off x="6071483" y="4705350"/>
            <a:ext cx="1867220" cy="1752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smtClean="0"/>
              <a:t>RiseTime</a:t>
            </a:r>
            <a:r>
              <a:rPr lang="en-GB" sz="1200" dirty="0"/>
              <a:t>: 0.4360</a:t>
            </a:r>
          </a:p>
          <a:p>
            <a:r>
              <a:rPr lang="en-GB" sz="1200" dirty="0" smtClean="0"/>
              <a:t>SettlingTime</a:t>
            </a:r>
            <a:r>
              <a:rPr lang="en-GB" sz="1200" dirty="0"/>
              <a:t>: 6.6434</a:t>
            </a:r>
          </a:p>
          <a:p>
            <a:r>
              <a:rPr lang="en-GB" sz="1200" dirty="0" smtClean="0"/>
              <a:t>SettlingMin</a:t>
            </a:r>
            <a:r>
              <a:rPr lang="en-GB" sz="1200" dirty="0"/>
              <a:t>: 1.0005</a:t>
            </a:r>
          </a:p>
          <a:p>
            <a:r>
              <a:rPr lang="en-GB" sz="1200" dirty="0" smtClean="0"/>
              <a:t>SettlingMax</a:t>
            </a:r>
            <a:r>
              <a:rPr lang="en-GB" sz="1200" dirty="0"/>
              <a:t>: 1.3699</a:t>
            </a:r>
          </a:p>
          <a:p>
            <a:r>
              <a:rPr lang="en-GB" sz="1200" dirty="0" smtClean="0"/>
              <a:t>Overshoot</a:t>
            </a:r>
            <a:r>
              <a:rPr lang="en-GB" sz="1200" dirty="0"/>
              <a:t>: 36.9292</a:t>
            </a:r>
          </a:p>
          <a:p>
            <a:r>
              <a:rPr lang="en-GB" sz="1200" dirty="0" smtClean="0"/>
              <a:t>Peak</a:t>
            </a:r>
            <a:r>
              <a:rPr lang="en-GB" sz="1200" dirty="0"/>
              <a:t>: 1.3699</a:t>
            </a:r>
          </a:p>
          <a:p>
            <a:r>
              <a:rPr lang="en-GB" sz="1200" dirty="0" err="1" smtClean="0"/>
              <a:t>PeakTime</a:t>
            </a:r>
            <a:r>
              <a:rPr lang="en-GB" sz="1200" dirty="0"/>
              <a:t>: 2.1000</a:t>
            </a:r>
            <a:endParaRPr lang="en-GB" dirty="0"/>
          </a:p>
        </p:txBody>
      </p:sp>
    </p:spTree>
    <p:extLst>
      <p:ext uri="{BB962C8B-B14F-4D97-AF65-F5344CB8AC3E}">
        <p14:creationId xmlns:p14="http://schemas.microsoft.com/office/powerpoint/2010/main" val="20878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Simulations </a:t>
            </a:r>
            <a:r>
              <a:rPr lang="en-US" sz="3200" dirty="0"/>
              <a:t>:  </a:t>
            </a:r>
            <a:r>
              <a:rPr lang="en-US" sz="3200" dirty="0" smtClean="0"/>
              <a:t>PD controller</a:t>
            </a:r>
            <a:endParaRPr lang="en-US" sz="3200" dirty="0"/>
          </a:p>
        </p:txBody>
      </p:sp>
      <p:sp>
        <p:nvSpPr>
          <p:cNvPr id="6" name="Rectangle 5"/>
          <p:cNvSpPr/>
          <p:nvPr/>
        </p:nvSpPr>
        <p:spPr>
          <a:xfrm>
            <a:off x="152400" y="1428750"/>
            <a:ext cx="5334000" cy="646331"/>
          </a:xfrm>
          <a:prstGeom prst="rect">
            <a:avLst/>
          </a:prstGeom>
        </p:spPr>
        <p:txBody>
          <a:bodyPr wrap="square">
            <a:spAutoFit/>
          </a:bodyPr>
          <a:lstStyle/>
          <a:p>
            <a:r>
              <a:rPr lang="en-US" dirty="0" smtClean="0"/>
              <a:t>Simulation of PD controller was made in Simulink</a:t>
            </a:r>
            <a:endParaRPr lang="en-US" dirty="0"/>
          </a:p>
          <a:p>
            <a:endParaRPr lang="en-US" dirty="0"/>
          </a:p>
        </p:txBody>
      </p:sp>
      <p:pic>
        <p:nvPicPr>
          <p:cNvPr id="16389" name="Picture 5" descr="D:\Zaad\Presentation\Circular\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809750"/>
            <a:ext cx="4876800" cy="316564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D:\Zaad\Presentation\8 figure\8P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962119"/>
            <a:ext cx="4114800" cy="267101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Trajectory tracking</a:t>
            </a:r>
            <a:endParaRPr lang="en-GB" dirty="0"/>
          </a:p>
        </p:txBody>
      </p:sp>
    </p:spTree>
    <p:extLst>
      <p:ext uri="{BB962C8B-B14F-4D97-AF65-F5344CB8AC3E}">
        <p14:creationId xmlns:p14="http://schemas.microsoft.com/office/powerpoint/2010/main" val="390227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Simulations </a:t>
            </a:r>
            <a:r>
              <a:rPr lang="en-US" sz="3200" dirty="0"/>
              <a:t>:  </a:t>
            </a:r>
            <a:r>
              <a:rPr lang="en-US" sz="3200" dirty="0" smtClean="0"/>
              <a:t>PD controller</a:t>
            </a:r>
            <a:endParaRPr lang="en-US" sz="3200" dirty="0"/>
          </a:p>
        </p:txBody>
      </p:sp>
      <p:sp>
        <p:nvSpPr>
          <p:cNvPr id="6" name="Rectangle 5"/>
          <p:cNvSpPr/>
          <p:nvPr/>
        </p:nvSpPr>
        <p:spPr>
          <a:xfrm>
            <a:off x="152400" y="1428750"/>
            <a:ext cx="5334000" cy="646331"/>
          </a:xfrm>
          <a:prstGeom prst="rect">
            <a:avLst/>
          </a:prstGeom>
        </p:spPr>
        <p:txBody>
          <a:bodyPr wrap="square">
            <a:spAutoFit/>
          </a:bodyPr>
          <a:lstStyle/>
          <a:p>
            <a:r>
              <a:rPr lang="en-US" dirty="0" smtClean="0"/>
              <a:t>Simulation of PD controller was made in Simulink</a:t>
            </a:r>
            <a:endParaRPr lang="en-US" dirty="0"/>
          </a:p>
          <a:p>
            <a:endParaRPr lang="en-US" dirty="0"/>
          </a:p>
        </p:txBody>
      </p:sp>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Controller effort</a:t>
            </a:r>
          </a:p>
        </p:txBody>
      </p:sp>
      <p:pic>
        <p:nvPicPr>
          <p:cNvPr id="18440" name="Picture 8" descr="D:\Zaad\Presentation\Circular\effo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4195" y="1751915"/>
            <a:ext cx="4505325" cy="2924509"/>
          </a:xfrm>
          <a:prstGeom prst="rect">
            <a:avLst/>
          </a:prstGeom>
          <a:noFill/>
          <a:extLst>
            <a:ext uri="{909E8E84-426E-40DD-AFC4-6F175D3DCCD1}">
              <a14:hiddenFill xmlns:a14="http://schemas.microsoft.com/office/drawing/2010/main">
                <a:solidFill>
                  <a:srgbClr val="FFFFFF"/>
                </a:solidFill>
              </a14:hiddenFill>
            </a:ext>
          </a:extLst>
        </p:spPr>
      </p:pic>
      <p:pic>
        <p:nvPicPr>
          <p:cNvPr id="18441" name="Picture 9" descr="D:\Zaad\Presentation\8 figure\controller effor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860989"/>
            <a:ext cx="4169257" cy="2706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14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Simulations </a:t>
            </a:r>
            <a:r>
              <a:rPr lang="en-US" sz="3200" dirty="0"/>
              <a:t>:  </a:t>
            </a:r>
            <a:r>
              <a:rPr lang="en-US" sz="3200" dirty="0" smtClean="0"/>
              <a:t>PD controller</a:t>
            </a:r>
            <a:endParaRPr lang="en-US" sz="3200" dirty="0"/>
          </a:p>
        </p:txBody>
      </p:sp>
      <p:sp>
        <p:nvSpPr>
          <p:cNvPr id="6" name="Rectangle 5"/>
          <p:cNvSpPr/>
          <p:nvPr/>
        </p:nvSpPr>
        <p:spPr>
          <a:xfrm>
            <a:off x="152400" y="1428750"/>
            <a:ext cx="5334000" cy="646331"/>
          </a:xfrm>
          <a:prstGeom prst="rect">
            <a:avLst/>
          </a:prstGeom>
        </p:spPr>
        <p:txBody>
          <a:bodyPr wrap="square">
            <a:spAutoFit/>
          </a:bodyPr>
          <a:lstStyle/>
          <a:p>
            <a:r>
              <a:rPr lang="en-US" dirty="0" smtClean="0"/>
              <a:t>Simulation of PD controller was made in Simulink</a:t>
            </a:r>
            <a:endParaRPr lang="en-US" dirty="0"/>
          </a:p>
          <a:p>
            <a:endParaRPr lang="en-US" dirty="0"/>
          </a:p>
        </p:txBody>
      </p:sp>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Position Error </a:t>
            </a:r>
          </a:p>
        </p:txBody>
      </p:sp>
      <p:pic>
        <p:nvPicPr>
          <p:cNvPr id="19458" name="Picture 2" descr="D:\Zaad\Presentation\8 figure\error in xand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560" y="1962150"/>
            <a:ext cx="4451022" cy="2889260"/>
          </a:xfrm>
          <a:prstGeom prst="rect">
            <a:avLst/>
          </a:prstGeom>
          <a:noFill/>
          <a:extLst>
            <a:ext uri="{909E8E84-426E-40DD-AFC4-6F175D3DCCD1}">
              <a14:hiddenFill xmlns:a14="http://schemas.microsoft.com/office/drawing/2010/main">
                <a:solidFill>
                  <a:srgbClr val="FFFFFF"/>
                </a:solidFill>
              </a14:hiddenFill>
            </a:ext>
          </a:extLst>
        </p:spPr>
      </p:pic>
      <p:pic>
        <p:nvPicPr>
          <p:cNvPr id="19459" name="Picture 3" descr="D:\Zaad\Presentation\Circular\erro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2114550"/>
            <a:ext cx="4136900" cy="268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03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a:t>Simulations and results</a:t>
            </a:r>
            <a:r>
              <a:rPr lang="en-US" sz="3200" dirty="0" smtClean="0"/>
              <a:t> </a:t>
            </a:r>
            <a:r>
              <a:rPr lang="en-US" sz="3200" dirty="0"/>
              <a:t>:  </a:t>
            </a:r>
            <a:r>
              <a:rPr lang="en-US" sz="3200" dirty="0" smtClean="0"/>
              <a:t>MPC</a:t>
            </a:r>
            <a:endParaRPr lang="en-US" sz="3200" dirty="0"/>
          </a:p>
        </p:txBody>
      </p:sp>
      <p:sp>
        <p:nvSpPr>
          <p:cNvPr id="6" name="Rectangle 5"/>
          <p:cNvSpPr/>
          <p:nvPr/>
        </p:nvSpPr>
        <p:spPr>
          <a:xfrm>
            <a:off x="152400" y="1428750"/>
            <a:ext cx="6019800" cy="646331"/>
          </a:xfrm>
          <a:prstGeom prst="rect">
            <a:avLst/>
          </a:prstGeom>
        </p:spPr>
        <p:txBody>
          <a:bodyPr wrap="square">
            <a:spAutoFit/>
          </a:bodyPr>
          <a:lstStyle/>
          <a:p>
            <a:r>
              <a:rPr lang="en-US" dirty="0" smtClean="0"/>
              <a:t>Simulation of PI controller was as m file in MATLAB</a:t>
            </a:r>
            <a:endParaRPr lang="en-US" dirty="0"/>
          </a:p>
          <a:p>
            <a:endParaRPr lang="en-US" dirty="0"/>
          </a:p>
        </p:txBody>
      </p:sp>
      <p:pic>
        <p:nvPicPr>
          <p:cNvPr id="20482" name="Picture 2" descr="D:\Zaad\Presentation\8 figure\MPC\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09750"/>
            <a:ext cx="4648200" cy="3017253"/>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D:\Zaad\Presentation\Circular\MPC\Traj.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885949"/>
            <a:ext cx="4343400" cy="2819401"/>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5524500" y="401419"/>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Trajectory tracking</a:t>
            </a:r>
            <a:endParaRPr lang="en-GB" dirty="0"/>
          </a:p>
        </p:txBody>
      </p:sp>
    </p:spTree>
    <p:extLst>
      <p:ext uri="{BB962C8B-B14F-4D97-AF65-F5344CB8AC3E}">
        <p14:creationId xmlns:p14="http://schemas.microsoft.com/office/powerpoint/2010/main" val="308031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Simulations </a:t>
            </a:r>
            <a:r>
              <a:rPr lang="en-US" sz="3200" dirty="0"/>
              <a:t>:  </a:t>
            </a:r>
            <a:r>
              <a:rPr lang="en-US" sz="3200" dirty="0" smtClean="0"/>
              <a:t>MPC</a:t>
            </a:r>
            <a:endParaRPr lang="en-US" sz="3200" dirty="0"/>
          </a:p>
        </p:txBody>
      </p:sp>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Position Error </a:t>
            </a:r>
          </a:p>
        </p:txBody>
      </p:sp>
      <p:pic>
        <p:nvPicPr>
          <p:cNvPr id="21507" name="Picture 3" descr="D:\Zaad\Presentation\8 figure\MPC\controllereffor1.jpg"/>
          <p:cNvPicPr>
            <a:picLocks noChangeAspect="1" noChangeArrowheads="1"/>
          </p:cNvPicPr>
          <p:nvPr/>
        </p:nvPicPr>
        <p:blipFill rotWithShape="1">
          <a:blip r:embed="rId3">
            <a:extLst>
              <a:ext uri="{28A0092B-C50C-407E-A947-70E740481C1C}">
                <a14:useLocalDpi xmlns:a14="http://schemas.microsoft.com/office/drawing/2010/main" val="0"/>
              </a:ext>
            </a:extLst>
          </a:blip>
          <a:srcRect r="51618" b="38281"/>
          <a:stretch/>
        </p:blipFill>
        <p:spPr bwMode="auto">
          <a:xfrm>
            <a:off x="304800" y="1378753"/>
            <a:ext cx="2587890" cy="2142937"/>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D:\Zaad\Presentation\8 figure\MPC\controllereffor2.jpg"/>
          <p:cNvPicPr>
            <a:picLocks noChangeAspect="1" noChangeArrowheads="1"/>
          </p:cNvPicPr>
          <p:nvPr/>
        </p:nvPicPr>
        <p:blipFill rotWithShape="1">
          <a:blip r:embed="rId4">
            <a:extLst>
              <a:ext uri="{28A0092B-C50C-407E-A947-70E740481C1C}">
                <a14:useLocalDpi xmlns:a14="http://schemas.microsoft.com/office/drawing/2010/main" val="0"/>
              </a:ext>
            </a:extLst>
          </a:blip>
          <a:srcRect r="51043" b="40940"/>
          <a:stretch/>
        </p:blipFill>
        <p:spPr bwMode="auto">
          <a:xfrm>
            <a:off x="304800" y="3226489"/>
            <a:ext cx="2667000" cy="2088461"/>
          </a:xfrm>
          <a:prstGeom prst="rect">
            <a:avLst/>
          </a:prstGeom>
          <a:noFill/>
          <a:extLst>
            <a:ext uri="{909E8E84-426E-40DD-AFC4-6F175D3DCCD1}">
              <a14:hiddenFill xmlns:a14="http://schemas.microsoft.com/office/drawing/2010/main">
                <a:solidFill>
                  <a:srgbClr val="FFFFFF"/>
                </a:solidFill>
              </a14:hiddenFill>
            </a:ext>
          </a:extLst>
        </p:spPr>
      </p:pic>
      <p:pic>
        <p:nvPicPr>
          <p:cNvPr id="21509" name="Picture 5" descr="D:\Zaad\Presentation\Circular\MPC\effortError.jpg"/>
          <p:cNvPicPr>
            <a:picLocks noChangeAspect="1" noChangeArrowheads="1"/>
          </p:cNvPicPr>
          <p:nvPr/>
        </p:nvPicPr>
        <p:blipFill rotWithShape="1">
          <a:blip r:embed="rId5">
            <a:extLst>
              <a:ext uri="{28A0092B-C50C-407E-A947-70E740481C1C}">
                <a14:useLocalDpi xmlns:a14="http://schemas.microsoft.com/office/drawing/2010/main" val="0"/>
              </a:ext>
            </a:extLst>
          </a:blip>
          <a:srcRect r="51875" b="48560"/>
          <a:stretch/>
        </p:blipFill>
        <p:spPr bwMode="auto">
          <a:xfrm>
            <a:off x="5185258" y="1378753"/>
            <a:ext cx="2707853" cy="1878797"/>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D:\Zaad\Presentation\Circular\MPC\effortErrorController2.jpg"/>
          <p:cNvPicPr>
            <a:picLocks noChangeAspect="1" noChangeArrowheads="1"/>
          </p:cNvPicPr>
          <p:nvPr/>
        </p:nvPicPr>
        <p:blipFill rotWithShape="1">
          <a:blip r:embed="rId6">
            <a:extLst>
              <a:ext uri="{28A0092B-C50C-407E-A947-70E740481C1C}">
                <a14:useLocalDpi xmlns:a14="http://schemas.microsoft.com/office/drawing/2010/main" val="0"/>
              </a:ext>
            </a:extLst>
          </a:blip>
          <a:srcRect l="4917" r="50000" b="38382"/>
          <a:stretch/>
        </p:blipFill>
        <p:spPr bwMode="auto">
          <a:xfrm>
            <a:off x="5638800" y="3238582"/>
            <a:ext cx="2482202" cy="2202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46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Simulations </a:t>
            </a:r>
            <a:r>
              <a:rPr lang="en-US" sz="3200" dirty="0"/>
              <a:t>:  </a:t>
            </a:r>
            <a:r>
              <a:rPr lang="en-US" sz="3200" dirty="0" smtClean="0"/>
              <a:t>MPC</a:t>
            </a:r>
            <a:endParaRPr lang="en-US" sz="3200" dirty="0"/>
          </a:p>
        </p:txBody>
      </p:sp>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Controller effort</a:t>
            </a:r>
          </a:p>
        </p:txBody>
      </p:sp>
      <p:pic>
        <p:nvPicPr>
          <p:cNvPr id="18437" name="Picture 5" descr="D:\Zaad\Presentation\8 figure\MPC\controllereffor1.jp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b="44745"/>
          <a:stretch/>
        </p:blipFill>
        <p:spPr bwMode="auto">
          <a:xfrm>
            <a:off x="914400" y="1726902"/>
            <a:ext cx="2438399" cy="1749194"/>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D:\Zaad\Presentation\8 figure\MPC\controllereffor2.jpg"/>
          <p:cNvPicPr>
            <a:picLocks noChangeAspect="1" noChangeArrowheads="1"/>
          </p:cNvPicPr>
          <p:nvPr/>
        </p:nvPicPr>
        <p:blipFill rotWithShape="1">
          <a:blip r:embed="rId4">
            <a:extLst>
              <a:ext uri="{28A0092B-C50C-407E-A947-70E740481C1C}">
                <a14:useLocalDpi xmlns:a14="http://schemas.microsoft.com/office/drawing/2010/main" val="0"/>
              </a:ext>
            </a:extLst>
          </a:blip>
          <a:srcRect l="48905" b="45869"/>
          <a:stretch/>
        </p:blipFill>
        <p:spPr bwMode="auto">
          <a:xfrm>
            <a:off x="914399" y="3358470"/>
            <a:ext cx="2286000" cy="157207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D:\Zaad\Presentation\Circular\MPC\effortError.jpg"/>
          <p:cNvPicPr>
            <a:picLocks noChangeAspect="1" noChangeArrowheads="1"/>
          </p:cNvPicPr>
          <p:nvPr/>
        </p:nvPicPr>
        <p:blipFill rotWithShape="1">
          <a:blip r:embed="rId5">
            <a:extLst>
              <a:ext uri="{28A0092B-C50C-407E-A947-70E740481C1C}">
                <a14:useLocalDpi xmlns:a14="http://schemas.microsoft.com/office/drawing/2010/main" val="0"/>
              </a:ext>
            </a:extLst>
          </a:blip>
          <a:srcRect l="48963" b="45801"/>
          <a:stretch/>
        </p:blipFill>
        <p:spPr bwMode="auto">
          <a:xfrm>
            <a:off x="5562600" y="1884488"/>
            <a:ext cx="1981200" cy="1365747"/>
          </a:xfrm>
          <a:prstGeom prst="rect">
            <a:avLst/>
          </a:prstGeom>
          <a:noFill/>
          <a:extLst>
            <a:ext uri="{909E8E84-426E-40DD-AFC4-6F175D3DCCD1}">
              <a14:hiddenFill xmlns:a14="http://schemas.microsoft.com/office/drawing/2010/main">
                <a:solidFill>
                  <a:srgbClr val="FFFFFF"/>
                </a:solidFill>
              </a14:hiddenFill>
            </a:ext>
          </a:extLst>
        </p:spPr>
      </p:pic>
      <p:pic>
        <p:nvPicPr>
          <p:cNvPr id="18439" name="Picture 7" descr="D:\Zaad\Presentation\Circular\MPC\effortErrorController2.jpg"/>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b="46308"/>
          <a:stretch/>
        </p:blipFill>
        <p:spPr bwMode="auto">
          <a:xfrm>
            <a:off x="5185258" y="1581150"/>
            <a:ext cx="2665999" cy="1858336"/>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D:\Zaad\Presentation\Circular\MPC\effortErrorController2.jpg"/>
          <p:cNvPicPr>
            <a:picLocks noChangeAspect="1" noChangeArrowheads="1"/>
          </p:cNvPicPr>
          <p:nvPr/>
        </p:nvPicPr>
        <p:blipFill rotWithShape="1">
          <a:blip r:embed="rId6">
            <a:extLst>
              <a:ext uri="{28A0092B-C50C-407E-A947-70E740481C1C}">
                <a14:useLocalDpi xmlns:a14="http://schemas.microsoft.com/office/drawing/2010/main" val="0"/>
              </a:ext>
            </a:extLst>
          </a:blip>
          <a:srcRect l="47174" r="3765" b="42545"/>
          <a:stretch/>
        </p:blipFill>
        <p:spPr bwMode="auto">
          <a:xfrm>
            <a:off x="5029200" y="3333750"/>
            <a:ext cx="2506855" cy="1905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23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Comparison</a:t>
            </a:r>
            <a:endParaRPr lang="en-US" sz="3200" dirty="0"/>
          </a:p>
        </p:txBody>
      </p:sp>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Step response</a:t>
            </a:r>
          </a:p>
        </p:txBody>
      </p:sp>
      <p:pic>
        <p:nvPicPr>
          <p:cNvPr id="9" name="Picture 4" descr="D:\Zaad\Presentation\untitle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194" y="1581150"/>
            <a:ext cx="2743200" cy="1780674"/>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590800" y="1733550"/>
            <a:ext cx="1447800" cy="1371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a:t>RiseTime: 0.3915</a:t>
            </a:r>
          </a:p>
          <a:p>
            <a:r>
              <a:rPr lang="en-GB" sz="1050" dirty="0" smtClean="0"/>
              <a:t>SettlingTime</a:t>
            </a:r>
            <a:r>
              <a:rPr lang="en-GB" sz="1050" dirty="0"/>
              <a:t>: 4.6031</a:t>
            </a:r>
          </a:p>
          <a:p>
            <a:r>
              <a:rPr lang="en-GB" sz="1050" dirty="0" smtClean="0"/>
              <a:t>SettlingMin</a:t>
            </a:r>
            <a:r>
              <a:rPr lang="en-GB" sz="1050" dirty="0"/>
              <a:t>: 0.9589</a:t>
            </a:r>
          </a:p>
          <a:p>
            <a:r>
              <a:rPr lang="en-GB" sz="1050" dirty="0" smtClean="0"/>
              <a:t>SettlingMax</a:t>
            </a:r>
            <a:r>
              <a:rPr lang="en-GB" sz="1050" dirty="0"/>
              <a:t>: 1.5898</a:t>
            </a:r>
          </a:p>
          <a:p>
            <a:r>
              <a:rPr lang="en-GB" sz="1050" dirty="0" smtClean="0"/>
              <a:t>Overshoot</a:t>
            </a:r>
            <a:r>
              <a:rPr lang="en-GB" sz="1050" dirty="0"/>
              <a:t>: 58.9828</a:t>
            </a:r>
          </a:p>
          <a:p>
            <a:r>
              <a:rPr lang="en-GB" sz="1050" dirty="0" smtClean="0"/>
              <a:t>Peak</a:t>
            </a:r>
            <a:r>
              <a:rPr lang="en-GB" sz="1050" dirty="0"/>
              <a:t>: 1.5898</a:t>
            </a:r>
          </a:p>
          <a:p>
            <a:r>
              <a:rPr lang="en-GB" sz="1050" dirty="0" smtClean="0"/>
              <a:t>Peacetime: </a:t>
            </a:r>
            <a:r>
              <a:rPr lang="en-GB" sz="1050" dirty="0"/>
              <a:t>2.1000</a:t>
            </a:r>
            <a:endParaRPr lang="en-GB" sz="1400" dirty="0"/>
          </a:p>
        </p:txBody>
      </p:sp>
      <p:pic>
        <p:nvPicPr>
          <p:cNvPr id="11" name="Picture 5" descr="D:\Zaad\Presentation\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 y="3324587"/>
            <a:ext cx="2781300" cy="1805406"/>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2514600" y="3567302"/>
            <a:ext cx="1447800" cy="1319976"/>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smtClean="0"/>
              <a:t>RiseTime</a:t>
            </a:r>
            <a:r>
              <a:rPr lang="en-GB" sz="1050" dirty="0"/>
              <a:t>: 0.4360</a:t>
            </a:r>
          </a:p>
          <a:p>
            <a:r>
              <a:rPr lang="en-GB" sz="1050" dirty="0" smtClean="0"/>
              <a:t>SettlingTime</a:t>
            </a:r>
            <a:r>
              <a:rPr lang="en-GB" sz="1050" dirty="0"/>
              <a:t>: 6.6434</a:t>
            </a:r>
          </a:p>
          <a:p>
            <a:r>
              <a:rPr lang="en-GB" sz="1050" dirty="0" smtClean="0"/>
              <a:t>SettlingMin</a:t>
            </a:r>
            <a:r>
              <a:rPr lang="en-GB" sz="1050" dirty="0"/>
              <a:t>: 1.0005</a:t>
            </a:r>
          </a:p>
          <a:p>
            <a:r>
              <a:rPr lang="en-GB" sz="1050" dirty="0" smtClean="0"/>
              <a:t>SettlingMax</a:t>
            </a:r>
            <a:r>
              <a:rPr lang="en-GB" sz="1050" dirty="0"/>
              <a:t>: 1.3699</a:t>
            </a:r>
          </a:p>
          <a:p>
            <a:r>
              <a:rPr lang="en-GB" sz="1050" dirty="0" smtClean="0"/>
              <a:t>Overshoot</a:t>
            </a:r>
            <a:r>
              <a:rPr lang="en-GB" sz="1050" dirty="0"/>
              <a:t>: 36.9292</a:t>
            </a:r>
          </a:p>
          <a:p>
            <a:r>
              <a:rPr lang="en-GB" sz="1050" dirty="0" smtClean="0"/>
              <a:t>Peak</a:t>
            </a:r>
            <a:r>
              <a:rPr lang="en-GB" sz="1050" dirty="0"/>
              <a:t>: 1.3699</a:t>
            </a:r>
          </a:p>
          <a:p>
            <a:r>
              <a:rPr lang="en-GB" sz="1050" dirty="0" err="1" smtClean="0"/>
              <a:t>PeakTime</a:t>
            </a:r>
            <a:r>
              <a:rPr lang="en-GB" sz="1050" dirty="0"/>
              <a:t>: 2.1000</a:t>
            </a:r>
            <a:endParaRPr lang="en-GB" sz="1400" dirty="0"/>
          </a:p>
        </p:txBody>
      </p:sp>
      <p:sp>
        <p:nvSpPr>
          <p:cNvPr id="3" name="TextBox 2"/>
          <p:cNvSpPr txBox="1"/>
          <p:nvPr/>
        </p:nvSpPr>
        <p:spPr>
          <a:xfrm>
            <a:off x="1524000" y="1276350"/>
            <a:ext cx="1600200" cy="369332"/>
          </a:xfrm>
          <a:prstGeom prst="rect">
            <a:avLst/>
          </a:prstGeom>
          <a:noFill/>
        </p:spPr>
        <p:txBody>
          <a:bodyPr wrap="square" rtlCol="0">
            <a:spAutoFit/>
          </a:bodyPr>
          <a:lstStyle/>
          <a:p>
            <a:r>
              <a:rPr lang="en-US" dirty="0" smtClean="0"/>
              <a:t>PD controller</a:t>
            </a:r>
            <a:endParaRPr lang="en-US" dirty="0"/>
          </a:p>
        </p:txBody>
      </p:sp>
      <p:sp>
        <p:nvSpPr>
          <p:cNvPr id="14" name="TextBox 13"/>
          <p:cNvSpPr txBox="1"/>
          <p:nvPr/>
        </p:nvSpPr>
        <p:spPr>
          <a:xfrm>
            <a:off x="6019800" y="1293340"/>
            <a:ext cx="1600200" cy="369332"/>
          </a:xfrm>
          <a:prstGeom prst="rect">
            <a:avLst/>
          </a:prstGeom>
          <a:noFill/>
        </p:spPr>
        <p:txBody>
          <a:bodyPr wrap="square" rtlCol="0">
            <a:spAutoFit/>
          </a:bodyPr>
          <a:lstStyle/>
          <a:p>
            <a:r>
              <a:rPr lang="en-US" dirty="0" smtClean="0"/>
              <a:t>MPC</a:t>
            </a:r>
            <a:endParaRPr lang="en-US" dirty="0"/>
          </a:p>
        </p:txBody>
      </p:sp>
      <p:pic>
        <p:nvPicPr>
          <p:cNvPr id="23554" name="Picture 2" descr="D:\Zaad\Presentation\StepMP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35492" y="1585291"/>
            <a:ext cx="3042732" cy="1975106"/>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7467600" y="1785687"/>
            <a:ext cx="1447800" cy="1371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smtClean="0"/>
              <a:t>RiseTime</a:t>
            </a:r>
            <a:r>
              <a:rPr lang="en-GB" sz="1050" dirty="0"/>
              <a:t>: 1.0000</a:t>
            </a:r>
          </a:p>
          <a:p>
            <a:r>
              <a:rPr lang="en-GB" sz="1050" dirty="0" smtClean="0"/>
              <a:t>SettlingTime</a:t>
            </a:r>
            <a:r>
              <a:rPr lang="en-GB" sz="1050" dirty="0"/>
              <a:t>: 1.0000</a:t>
            </a:r>
          </a:p>
          <a:p>
            <a:r>
              <a:rPr lang="en-GB" sz="1050" dirty="0" smtClean="0"/>
              <a:t>SettlingMin</a:t>
            </a:r>
            <a:r>
              <a:rPr lang="en-GB" sz="1050" dirty="0"/>
              <a:t>: 56</a:t>
            </a:r>
          </a:p>
          <a:p>
            <a:r>
              <a:rPr lang="en-GB" sz="1050" dirty="0" smtClean="0"/>
              <a:t>SettlingMax</a:t>
            </a:r>
            <a:r>
              <a:rPr lang="en-GB" sz="1050" dirty="0"/>
              <a:t>: 62</a:t>
            </a:r>
          </a:p>
          <a:p>
            <a:r>
              <a:rPr lang="en-GB" sz="1050" dirty="0" smtClean="0"/>
              <a:t>Overshoot</a:t>
            </a:r>
            <a:r>
              <a:rPr lang="en-GB" sz="1050" dirty="0"/>
              <a:t>: 0</a:t>
            </a:r>
          </a:p>
          <a:p>
            <a:r>
              <a:rPr lang="en-GB" sz="1050" dirty="0" smtClean="0"/>
              <a:t>Undershoot</a:t>
            </a:r>
            <a:r>
              <a:rPr lang="en-GB" sz="1050" dirty="0"/>
              <a:t>: 0</a:t>
            </a:r>
          </a:p>
          <a:p>
            <a:r>
              <a:rPr lang="en-GB" sz="1050" dirty="0" err="1" smtClean="0"/>
              <a:t>PeakTime</a:t>
            </a:r>
            <a:r>
              <a:rPr lang="en-GB" sz="1050" dirty="0"/>
              <a:t>: 1.0000</a:t>
            </a:r>
            <a:endParaRPr lang="en-GB" sz="1400" dirty="0"/>
          </a:p>
        </p:txBody>
      </p:sp>
      <p:pic>
        <p:nvPicPr>
          <p:cNvPr id="23555" name="Picture 3" descr="D:\Zaad\Presentation\stepmpc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5909" y="3327771"/>
            <a:ext cx="2797206" cy="1815730"/>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p:cNvSpPr/>
          <p:nvPr/>
        </p:nvSpPr>
        <p:spPr>
          <a:xfrm>
            <a:off x="7489466" y="3486150"/>
            <a:ext cx="1447800" cy="137160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50" dirty="0" smtClean="0"/>
              <a:t>RiseTime</a:t>
            </a:r>
            <a:r>
              <a:rPr lang="en-GB" sz="1050" dirty="0"/>
              <a:t>: 1.0000</a:t>
            </a:r>
          </a:p>
          <a:p>
            <a:r>
              <a:rPr lang="en-GB" sz="1050" dirty="0" smtClean="0"/>
              <a:t>SettlingTime</a:t>
            </a:r>
            <a:r>
              <a:rPr lang="en-GB" sz="1050" dirty="0"/>
              <a:t>: 1.0000</a:t>
            </a:r>
          </a:p>
          <a:p>
            <a:r>
              <a:rPr lang="en-GB" sz="1050" dirty="0" smtClean="0"/>
              <a:t>SettlingMin</a:t>
            </a:r>
            <a:r>
              <a:rPr lang="en-GB" sz="1050" dirty="0"/>
              <a:t>: 56</a:t>
            </a:r>
          </a:p>
          <a:p>
            <a:r>
              <a:rPr lang="en-GB" sz="1050" dirty="0" smtClean="0"/>
              <a:t>SettlingMax</a:t>
            </a:r>
            <a:r>
              <a:rPr lang="en-GB" sz="1050" dirty="0"/>
              <a:t>: 62</a:t>
            </a:r>
          </a:p>
          <a:p>
            <a:r>
              <a:rPr lang="en-GB" sz="1050" dirty="0" smtClean="0"/>
              <a:t>Overshoot</a:t>
            </a:r>
            <a:r>
              <a:rPr lang="en-GB" sz="1050" dirty="0"/>
              <a:t>: 0</a:t>
            </a:r>
          </a:p>
          <a:p>
            <a:r>
              <a:rPr lang="en-GB" sz="1050" dirty="0" smtClean="0"/>
              <a:t>Undershoot</a:t>
            </a:r>
            <a:r>
              <a:rPr lang="en-GB" sz="1050" dirty="0"/>
              <a:t>: 0</a:t>
            </a:r>
          </a:p>
          <a:p>
            <a:r>
              <a:rPr lang="en-GB" sz="1050" dirty="0" err="1" smtClean="0"/>
              <a:t>PeakTime</a:t>
            </a:r>
            <a:r>
              <a:rPr lang="en-GB" sz="1050" dirty="0"/>
              <a:t>: 1.0000</a:t>
            </a:r>
            <a:endParaRPr lang="en-GB" sz="1400" dirty="0"/>
          </a:p>
        </p:txBody>
      </p:sp>
    </p:spTree>
    <p:extLst>
      <p:ext uri="{BB962C8B-B14F-4D97-AF65-F5344CB8AC3E}">
        <p14:creationId xmlns:p14="http://schemas.microsoft.com/office/powerpoint/2010/main" val="214203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P spid="12" grpId="0" animBg="1"/>
      <p:bldP spid="16"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Comparison</a:t>
            </a:r>
            <a:endParaRPr lang="en-US" sz="3200" dirty="0"/>
          </a:p>
        </p:txBody>
      </p:sp>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Trajectory tracking</a:t>
            </a:r>
          </a:p>
        </p:txBody>
      </p:sp>
      <p:sp>
        <p:nvSpPr>
          <p:cNvPr id="3" name="TextBox 2"/>
          <p:cNvSpPr txBox="1"/>
          <p:nvPr/>
        </p:nvSpPr>
        <p:spPr>
          <a:xfrm>
            <a:off x="1524000" y="1276350"/>
            <a:ext cx="1600200" cy="369332"/>
          </a:xfrm>
          <a:prstGeom prst="rect">
            <a:avLst/>
          </a:prstGeom>
          <a:noFill/>
        </p:spPr>
        <p:txBody>
          <a:bodyPr wrap="square" rtlCol="0">
            <a:spAutoFit/>
          </a:bodyPr>
          <a:lstStyle/>
          <a:p>
            <a:r>
              <a:rPr lang="en-US" dirty="0" smtClean="0"/>
              <a:t>PD controller</a:t>
            </a:r>
            <a:endParaRPr lang="en-US" dirty="0"/>
          </a:p>
        </p:txBody>
      </p:sp>
      <p:sp>
        <p:nvSpPr>
          <p:cNvPr id="14" name="TextBox 13"/>
          <p:cNvSpPr txBox="1"/>
          <p:nvPr/>
        </p:nvSpPr>
        <p:spPr>
          <a:xfrm>
            <a:off x="6019800" y="1293340"/>
            <a:ext cx="1600200" cy="369332"/>
          </a:xfrm>
          <a:prstGeom prst="rect">
            <a:avLst/>
          </a:prstGeom>
          <a:noFill/>
        </p:spPr>
        <p:txBody>
          <a:bodyPr wrap="square" rtlCol="0">
            <a:spAutoFit/>
          </a:bodyPr>
          <a:lstStyle/>
          <a:p>
            <a:r>
              <a:rPr lang="en-US" dirty="0" smtClean="0"/>
              <a:t>MPC</a:t>
            </a:r>
            <a:endParaRPr lang="en-US" dirty="0"/>
          </a:p>
        </p:txBody>
      </p:sp>
      <p:pic>
        <p:nvPicPr>
          <p:cNvPr id="15" name="Picture 6" descr="D:\Zaad\Presentation\8 figure\8P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62119"/>
            <a:ext cx="4114800" cy="267101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Zaad\Presentation\8 figure\MPC\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12655"/>
            <a:ext cx="4191000" cy="272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25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dirty="0" smtClean="0"/>
              <a:t>Problem objective</a:t>
            </a:r>
            <a:endParaRPr lang="en-US" dirty="0"/>
          </a:p>
        </p:txBody>
      </p:sp>
      <p:sp>
        <p:nvSpPr>
          <p:cNvPr id="3" name="Rectangle 2"/>
          <p:cNvSpPr>
            <a:spLocks noGrp="1"/>
          </p:cNvSpPr>
          <p:nvPr>
            <p:ph sz="quarter" idx="13"/>
          </p:nvPr>
        </p:nvSpPr>
        <p:spPr>
          <a:xfrm>
            <a:off x="609600" y="1200150"/>
            <a:ext cx="6400800" cy="3200400"/>
          </a:xfrm>
        </p:spPr>
        <p:txBody>
          <a:bodyPr anchor="ctr">
            <a:normAutofit/>
          </a:bodyPr>
          <a:lstStyle>
            <a:extLst/>
          </a:lstStyle>
          <a:p>
            <a:pPr marL="274320" lvl="1"/>
            <a:r>
              <a:rPr lang="en-US" sz="2000" dirty="0" smtClean="0"/>
              <a:t>Solving trajectory tracking problem using wheeled mobile robot using two </a:t>
            </a:r>
            <a:r>
              <a:rPr lang="en-US" sz="2000" dirty="0"/>
              <a:t>control </a:t>
            </a:r>
            <a:r>
              <a:rPr lang="en-US" sz="2000" dirty="0" smtClean="0"/>
              <a:t>strategies</a:t>
            </a:r>
          </a:p>
          <a:p>
            <a:pPr marL="274320" lvl="1"/>
            <a:r>
              <a:rPr lang="en-US" sz="2000" dirty="0" smtClean="0"/>
              <a:t>PI , PD and MPC controllers are investigated </a:t>
            </a:r>
          </a:p>
          <a:p>
            <a:pPr marL="274320" lvl="1"/>
            <a:r>
              <a:rPr lang="en-US" sz="2000" dirty="0" smtClean="0"/>
              <a:t>Results of there controllers are compared to select the most suitable controller</a:t>
            </a:r>
          </a:p>
        </p:txBody>
      </p:sp>
    </p:spTree>
    <p:extLst>
      <p:ext uri="{BB962C8B-B14F-4D97-AF65-F5344CB8AC3E}">
        <p14:creationId xmlns:p14="http://schemas.microsoft.com/office/powerpoint/2010/main" val="16336834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Comparison</a:t>
            </a:r>
            <a:endParaRPr lang="en-US" sz="3200" dirty="0"/>
          </a:p>
        </p:txBody>
      </p:sp>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Trajectory tracking</a:t>
            </a:r>
          </a:p>
        </p:txBody>
      </p:sp>
      <p:sp>
        <p:nvSpPr>
          <p:cNvPr id="3" name="TextBox 2"/>
          <p:cNvSpPr txBox="1"/>
          <p:nvPr/>
        </p:nvSpPr>
        <p:spPr>
          <a:xfrm>
            <a:off x="1524000" y="1276350"/>
            <a:ext cx="1600200" cy="369332"/>
          </a:xfrm>
          <a:prstGeom prst="rect">
            <a:avLst/>
          </a:prstGeom>
          <a:noFill/>
        </p:spPr>
        <p:txBody>
          <a:bodyPr wrap="square" rtlCol="0">
            <a:spAutoFit/>
          </a:bodyPr>
          <a:lstStyle/>
          <a:p>
            <a:r>
              <a:rPr lang="en-US" dirty="0" smtClean="0"/>
              <a:t>PD controller</a:t>
            </a:r>
            <a:endParaRPr lang="en-US" dirty="0"/>
          </a:p>
        </p:txBody>
      </p:sp>
      <p:sp>
        <p:nvSpPr>
          <p:cNvPr id="14" name="TextBox 13"/>
          <p:cNvSpPr txBox="1"/>
          <p:nvPr/>
        </p:nvSpPr>
        <p:spPr>
          <a:xfrm>
            <a:off x="6019800" y="1293340"/>
            <a:ext cx="1600200" cy="369332"/>
          </a:xfrm>
          <a:prstGeom prst="rect">
            <a:avLst/>
          </a:prstGeom>
          <a:noFill/>
        </p:spPr>
        <p:txBody>
          <a:bodyPr wrap="square" rtlCol="0">
            <a:spAutoFit/>
          </a:bodyPr>
          <a:lstStyle/>
          <a:p>
            <a:r>
              <a:rPr lang="en-US" dirty="0" smtClean="0"/>
              <a:t>MPC</a:t>
            </a:r>
            <a:endParaRPr lang="en-US" dirty="0"/>
          </a:p>
        </p:txBody>
      </p:sp>
      <p:pic>
        <p:nvPicPr>
          <p:cNvPr id="8" name="Picture 5" descr="D:\Zaad\Presentation\Circular\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071"/>
            <a:ext cx="4876800" cy="316564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D:\Zaad\Presentation\Circular\MPC\Traj.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885949"/>
            <a:ext cx="434340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02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D:\Zaad\Presentation\8 figure\MPC\controllereffor2.jpg"/>
          <p:cNvPicPr>
            <a:picLocks noChangeAspect="1" noChangeArrowheads="1"/>
          </p:cNvPicPr>
          <p:nvPr/>
        </p:nvPicPr>
        <p:blipFill rotWithShape="1">
          <a:blip r:embed="rId3">
            <a:extLst>
              <a:ext uri="{28A0092B-C50C-407E-A947-70E740481C1C}">
                <a14:useLocalDpi xmlns:a14="http://schemas.microsoft.com/office/drawing/2010/main" val="0"/>
              </a:ext>
            </a:extLst>
          </a:blip>
          <a:srcRect r="51043" b="40940"/>
          <a:stretch/>
        </p:blipFill>
        <p:spPr bwMode="auto">
          <a:xfrm>
            <a:off x="6477000" y="2203982"/>
            <a:ext cx="2667000" cy="20884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Comparison</a:t>
            </a:r>
            <a:endParaRPr lang="en-US" sz="3200" dirty="0"/>
          </a:p>
        </p:txBody>
      </p:sp>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Error (Figure 8)</a:t>
            </a:r>
          </a:p>
        </p:txBody>
      </p:sp>
      <p:pic>
        <p:nvPicPr>
          <p:cNvPr id="10" name="Picture 3" descr="D:\Zaad\Presentation\8 figure\MPC\controllereffor1.jpg"/>
          <p:cNvPicPr>
            <a:picLocks noChangeAspect="1" noChangeArrowheads="1"/>
          </p:cNvPicPr>
          <p:nvPr/>
        </p:nvPicPr>
        <p:blipFill rotWithShape="1">
          <a:blip r:embed="rId4">
            <a:extLst>
              <a:ext uri="{28A0092B-C50C-407E-A947-70E740481C1C}">
                <a14:useLocalDpi xmlns:a14="http://schemas.microsoft.com/office/drawing/2010/main" val="0"/>
              </a:ext>
            </a:extLst>
          </a:blip>
          <a:srcRect r="51618" b="38281"/>
          <a:stretch/>
        </p:blipFill>
        <p:spPr bwMode="auto">
          <a:xfrm>
            <a:off x="4193910" y="2203982"/>
            <a:ext cx="2587890" cy="214293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019800" y="1293340"/>
            <a:ext cx="1600200" cy="369332"/>
          </a:xfrm>
          <a:prstGeom prst="rect">
            <a:avLst/>
          </a:prstGeom>
          <a:noFill/>
        </p:spPr>
        <p:txBody>
          <a:bodyPr wrap="square" rtlCol="0">
            <a:spAutoFit/>
          </a:bodyPr>
          <a:lstStyle/>
          <a:p>
            <a:r>
              <a:rPr lang="en-US" dirty="0" smtClean="0"/>
              <a:t>MPC</a:t>
            </a:r>
            <a:endParaRPr lang="en-US" dirty="0"/>
          </a:p>
        </p:txBody>
      </p:sp>
      <p:pic>
        <p:nvPicPr>
          <p:cNvPr id="16" name="Picture 2" descr="D:\Zaad\Presentation\8 figure\error in xand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733550"/>
            <a:ext cx="4540607" cy="29474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95400" y="1276350"/>
            <a:ext cx="1600200" cy="369332"/>
          </a:xfrm>
          <a:prstGeom prst="rect">
            <a:avLst/>
          </a:prstGeom>
          <a:noFill/>
        </p:spPr>
        <p:txBody>
          <a:bodyPr wrap="square" rtlCol="0">
            <a:spAutoFit/>
          </a:bodyPr>
          <a:lstStyle/>
          <a:p>
            <a:r>
              <a:rPr lang="en-US" dirty="0" smtClean="0"/>
              <a:t>PD controller</a:t>
            </a:r>
            <a:endParaRPr lang="en-US" dirty="0"/>
          </a:p>
        </p:txBody>
      </p:sp>
    </p:spTree>
    <p:extLst>
      <p:ext uri="{BB962C8B-B14F-4D97-AF65-F5344CB8AC3E}">
        <p14:creationId xmlns:p14="http://schemas.microsoft.com/office/powerpoint/2010/main" val="106752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5" descr="D:\Zaad\Presentation\Circular\MPC\effortError.jpg"/>
          <p:cNvPicPr>
            <a:picLocks noChangeAspect="1" noChangeArrowheads="1"/>
          </p:cNvPicPr>
          <p:nvPr/>
        </p:nvPicPr>
        <p:blipFill rotWithShape="1">
          <a:blip r:embed="rId3">
            <a:extLst>
              <a:ext uri="{28A0092B-C50C-407E-A947-70E740481C1C}">
                <a14:useLocalDpi xmlns:a14="http://schemas.microsoft.com/office/drawing/2010/main" val="0"/>
              </a:ext>
            </a:extLst>
          </a:blip>
          <a:srcRect r="51875" b="48560"/>
          <a:stretch/>
        </p:blipFill>
        <p:spPr bwMode="auto">
          <a:xfrm>
            <a:off x="3733800" y="2249888"/>
            <a:ext cx="2707853" cy="18787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D:\Zaad\Presentation\Circular\MPC\effortErrorController2.jpg"/>
          <p:cNvPicPr>
            <a:picLocks noChangeAspect="1" noChangeArrowheads="1"/>
          </p:cNvPicPr>
          <p:nvPr/>
        </p:nvPicPr>
        <p:blipFill rotWithShape="1">
          <a:blip r:embed="rId4">
            <a:extLst>
              <a:ext uri="{28A0092B-C50C-407E-A947-70E740481C1C}">
                <a14:useLocalDpi xmlns:a14="http://schemas.microsoft.com/office/drawing/2010/main" val="0"/>
              </a:ext>
            </a:extLst>
          </a:blip>
          <a:srcRect l="4917" r="50000" b="38382"/>
          <a:stretch/>
        </p:blipFill>
        <p:spPr bwMode="auto">
          <a:xfrm>
            <a:off x="6556858" y="2266950"/>
            <a:ext cx="2482202" cy="220220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Comparison</a:t>
            </a:r>
            <a:endParaRPr lang="en-US" sz="3200" dirty="0"/>
          </a:p>
        </p:txBody>
      </p:sp>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Error (Circular path)</a:t>
            </a:r>
          </a:p>
        </p:txBody>
      </p:sp>
      <p:sp>
        <p:nvSpPr>
          <p:cNvPr id="14" name="TextBox 13"/>
          <p:cNvSpPr txBox="1"/>
          <p:nvPr/>
        </p:nvSpPr>
        <p:spPr>
          <a:xfrm>
            <a:off x="6019800" y="1293340"/>
            <a:ext cx="1600200" cy="369332"/>
          </a:xfrm>
          <a:prstGeom prst="rect">
            <a:avLst/>
          </a:prstGeom>
          <a:noFill/>
        </p:spPr>
        <p:txBody>
          <a:bodyPr wrap="square" rtlCol="0">
            <a:spAutoFit/>
          </a:bodyPr>
          <a:lstStyle/>
          <a:p>
            <a:r>
              <a:rPr lang="en-US" dirty="0" smtClean="0"/>
              <a:t>MPC</a:t>
            </a:r>
            <a:endParaRPr lang="en-US" dirty="0"/>
          </a:p>
        </p:txBody>
      </p:sp>
      <p:pic>
        <p:nvPicPr>
          <p:cNvPr id="17" name="Picture 3" descr="D:\Zaad\Presentation\Circular\erro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66950"/>
            <a:ext cx="3486138" cy="2262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95400" y="1276350"/>
            <a:ext cx="1600200" cy="369332"/>
          </a:xfrm>
          <a:prstGeom prst="rect">
            <a:avLst/>
          </a:prstGeom>
          <a:noFill/>
        </p:spPr>
        <p:txBody>
          <a:bodyPr wrap="square" rtlCol="0">
            <a:spAutoFit/>
          </a:bodyPr>
          <a:lstStyle/>
          <a:p>
            <a:r>
              <a:rPr lang="en-US" dirty="0" smtClean="0"/>
              <a:t>PD controller</a:t>
            </a:r>
            <a:endParaRPr lang="en-US" dirty="0"/>
          </a:p>
        </p:txBody>
      </p:sp>
    </p:spTree>
    <p:extLst>
      <p:ext uri="{BB962C8B-B14F-4D97-AF65-F5344CB8AC3E}">
        <p14:creationId xmlns:p14="http://schemas.microsoft.com/office/powerpoint/2010/main" val="186816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Comparison</a:t>
            </a:r>
            <a:endParaRPr lang="en-US" sz="3200" dirty="0"/>
          </a:p>
        </p:txBody>
      </p:sp>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Controller effort (Figure 8)</a:t>
            </a:r>
          </a:p>
        </p:txBody>
      </p:sp>
      <p:sp>
        <p:nvSpPr>
          <p:cNvPr id="14" name="TextBox 13"/>
          <p:cNvSpPr txBox="1"/>
          <p:nvPr/>
        </p:nvSpPr>
        <p:spPr>
          <a:xfrm>
            <a:off x="6019800" y="1293340"/>
            <a:ext cx="1600200" cy="369332"/>
          </a:xfrm>
          <a:prstGeom prst="rect">
            <a:avLst/>
          </a:prstGeom>
          <a:noFill/>
        </p:spPr>
        <p:txBody>
          <a:bodyPr wrap="square" rtlCol="0">
            <a:spAutoFit/>
          </a:bodyPr>
          <a:lstStyle/>
          <a:p>
            <a:r>
              <a:rPr lang="en-US" dirty="0" smtClean="0"/>
              <a:t>MPC</a:t>
            </a:r>
            <a:endParaRPr lang="en-US" dirty="0"/>
          </a:p>
        </p:txBody>
      </p:sp>
      <p:sp>
        <p:nvSpPr>
          <p:cNvPr id="3" name="TextBox 2"/>
          <p:cNvSpPr txBox="1"/>
          <p:nvPr/>
        </p:nvSpPr>
        <p:spPr>
          <a:xfrm>
            <a:off x="1295400" y="1276350"/>
            <a:ext cx="1600200" cy="369332"/>
          </a:xfrm>
          <a:prstGeom prst="rect">
            <a:avLst/>
          </a:prstGeom>
          <a:noFill/>
        </p:spPr>
        <p:txBody>
          <a:bodyPr wrap="square" rtlCol="0">
            <a:spAutoFit/>
          </a:bodyPr>
          <a:lstStyle/>
          <a:p>
            <a:r>
              <a:rPr lang="en-US" dirty="0" smtClean="0"/>
              <a:t>PD controller</a:t>
            </a:r>
            <a:endParaRPr lang="en-US" dirty="0"/>
          </a:p>
        </p:txBody>
      </p:sp>
      <p:pic>
        <p:nvPicPr>
          <p:cNvPr id="9" name="Picture 5" descr="D:\Zaad\Presentation\8 figure\MPC\controllereffor1.jpg"/>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b="44745"/>
          <a:stretch/>
        </p:blipFill>
        <p:spPr bwMode="auto">
          <a:xfrm>
            <a:off x="5201824" y="1763511"/>
            <a:ext cx="2438399" cy="17491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Zaad\Presentation\8 figure\MPC\controllereffor2.jpg"/>
          <p:cNvPicPr>
            <a:picLocks noChangeAspect="1" noChangeArrowheads="1"/>
          </p:cNvPicPr>
          <p:nvPr/>
        </p:nvPicPr>
        <p:blipFill rotWithShape="1">
          <a:blip r:embed="rId4">
            <a:extLst>
              <a:ext uri="{28A0092B-C50C-407E-A947-70E740481C1C}">
                <a14:useLocalDpi xmlns:a14="http://schemas.microsoft.com/office/drawing/2010/main" val="0"/>
              </a:ext>
            </a:extLst>
          </a:blip>
          <a:srcRect l="48905" b="45869"/>
          <a:stretch/>
        </p:blipFill>
        <p:spPr bwMode="auto">
          <a:xfrm>
            <a:off x="5201823" y="3395079"/>
            <a:ext cx="2286000" cy="157207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9" descr="D:\Zaad\Presentation\8 figure\controller effor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870431"/>
            <a:ext cx="4169257" cy="2706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80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Comparison</a:t>
            </a:r>
            <a:endParaRPr lang="en-US" sz="3200" dirty="0"/>
          </a:p>
        </p:txBody>
      </p:sp>
      <p:sp>
        <p:nvSpPr>
          <p:cNvPr id="13" name="Rounded Rectangle 12"/>
          <p:cNvSpPr/>
          <p:nvPr/>
        </p:nvSpPr>
        <p:spPr>
          <a:xfrm>
            <a:off x="5185258" y="438150"/>
            <a:ext cx="2743200" cy="646331"/>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Controller effort (Circular path)</a:t>
            </a:r>
          </a:p>
        </p:txBody>
      </p:sp>
      <p:sp>
        <p:nvSpPr>
          <p:cNvPr id="14" name="TextBox 13"/>
          <p:cNvSpPr txBox="1"/>
          <p:nvPr/>
        </p:nvSpPr>
        <p:spPr>
          <a:xfrm>
            <a:off x="6019800" y="1293340"/>
            <a:ext cx="1600200" cy="369332"/>
          </a:xfrm>
          <a:prstGeom prst="rect">
            <a:avLst/>
          </a:prstGeom>
          <a:noFill/>
        </p:spPr>
        <p:txBody>
          <a:bodyPr wrap="square" rtlCol="0">
            <a:spAutoFit/>
          </a:bodyPr>
          <a:lstStyle/>
          <a:p>
            <a:r>
              <a:rPr lang="en-US" dirty="0" smtClean="0"/>
              <a:t>MPC</a:t>
            </a:r>
            <a:endParaRPr lang="en-US" dirty="0"/>
          </a:p>
        </p:txBody>
      </p:sp>
      <p:sp>
        <p:nvSpPr>
          <p:cNvPr id="3" name="TextBox 2"/>
          <p:cNvSpPr txBox="1"/>
          <p:nvPr/>
        </p:nvSpPr>
        <p:spPr>
          <a:xfrm>
            <a:off x="1295400" y="1276350"/>
            <a:ext cx="1600200" cy="369332"/>
          </a:xfrm>
          <a:prstGeom prst="rect">
            <a:avLst/>
          </a:prstGeom>
          <a:noFill/>
        </p:spPr>
        <p:txBody>
          <a:bodyPr wrap="square" rtlCol="0">
            <a:spAutoFit/>
          </a:bodyPr>
          <a:lstStyle/>
          <a:p>
            <a:r>
              <a:rPr lang="en-US" dirty="0" smtClean="0"/>
              <a:t>PD controller</a:t>
            </a:r>
            <a:endParaRPr lang="en-US" dirty="0"/>
          </a:p>
        </p:txBody>
      </p:sp>
      <p:pic>
        <p:nvPicPr>
          <p:cNvPr id="11" name="Picture 8" descr="D:\Zaad\Presentation\Circular\effo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885950"/>
            <a:ext cx="4505325" cy="292450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7" descr="D:\Zaad\Presentation\Circular\MPC\effortErrorControlle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b="46308"/>
          <a:stretch/>
        </p:blipFill>
        <p:spPr bwMode="auto">
          <a:xfrm>
            <a:off x="5185258" y="1581150"/>
            <a:ext cx="2665999" cy="18583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Zaad\Presentation\Circular\MPC\effortErrorController2.jpg"/>
          <p:cNvPicPr>
            <a:picLocks noChangeAspect="1" noChangeArrowheads="1"/>
          </p:cNvPicPr>
          <p:nvPr/>
        </p:nvPicPr>
        <p:blipFill rotWithShape="1">
          <a:blip r:embed="rId4">
            <a:extLst>
              <a:ext uri="{28A0092B-C50C-407E-A947-70E740481C1C}">
                <a14:useLocalDpi xmlns:a14="http://schemas.microsoft.com/office/drawing/2010/main" val="0"/>
              </a:ext>
            </a:extLst>
          </a:blip>
          <a:srcRect l="47174" r="3765" b="42545"/>
          <a:stretch/>
        </p:blipFill>
        <p:spPr bwMode="auto">
          <a:xfrm>
            <a:off x="5189345" y="3333750"/>
            <a:ext cx="2506855" cy="1905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31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Discussion and challenges</a:t>
            </a:r>
            <a:endParaRPr lang="en-US" sz="3200" dirty="0"/>
          </a:p>
        </p:txBody>
      </p:sp>
      <p:sp>
        <p:nvSpPr>
          <p:cNvPr id="4" name="TextBox 3"/>
          <p:cNvSpPr txBox="1"/>
          <p:nvPr/>
        </p:nvSpPr>
        <p:spPr>
          <a:xfrm>
            <a:off x="457200" y="1504950"/>
            <a:ext cx="762000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Developing two controllers with different structures and use them to solve trajectory tracking problem</a:t>
            </a:r>
          </a:p>
          <a:p>
            <a:pPr marL="285750" indent="-285750">
              <a:buFont typeface="Arial" panose="020B0604020202020204" pitchFamily="34" charset="0"/>
              <a:buChar char="•"/>
            </a:pPr>
            <a:r>
              <a:rPr lang="en-US" dirty="0" smtClean="0"/>
              <a:t>Studying totally new controller (MPC) </a:t>
            </a:r>
          </a:p>
          <a:p>
            <a:r>
              <a:rPr lang="en-US" dirty="0" smtClean="0"/>
              <a:t> </a:t>
            </a:r>
            <a:endParaRPr lang="en-US" dirty="0"/>
          </a:p>
        </p:txBody>
      </p:sp>
    </p:spTree>
    <p:extLst>
      <p:ext uri="{BB962C8B-B14F-4D97-AF65-F5344CB8AC3E}">
        <p14:creationId xmlns:p14="http://schemas.microsoft.com/office/powerpoint/2010/main" val="28093335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Conclusion</a:t>
            </a:r>
            <a:endParaRPr lang="en-US" sz="3200" dirty="0"/>
          </a:p>
        </p:txBody>
      </p:sp>
      <p:sp>
        <p:nvSpPr>
          <p:cNvPr id="4" name="TextBox 3"/>
          <p:cNvSpPr txBox="1"/>
          <p:nvPr/>
        </p:nvSpPr>
        <p:spPr>
          <a:xfrm>
            <a:off x="457200" y="1504950"/>
            <a:ext cx="7620000"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PI controller had poor performance in trajectory tracking</a:t>
            </a:r>
          </a:p>
          <a:p>
            <a:pPr marL="285750" indent="-285750">
              <a:buFont typeface="Arial" panose="020B0604020202020204" pitchFamily="34" charset="0"/>
              <a:buChar char="•"/>
            </a:pPr>
            <a:r>
              <a:rPr lang="en-US" dirty="0" smtClean="0"/>
              <a:t>PD controller had a good performance in trajectory tracking</a:t>
            </a:r>
          </a:p>
          <a:p>
            <a:pPr marL="285750" indent="-285750">
              <a:buFont typeface="Arial" panose="020B0604020202020204" pitchFamily="34" charset="0"/>
              <a:buChar char="•"/>
            </a:pPr>
            <a:r>
              <a:rPr lang="en-US" dirty="0" smtClean="0"/>
              <a:t>MPC controller had shown the best performance.</a:t>
            </a:r>
          </a:p>
          <a:p>
            <a:pPr marL="285750" indent="-285750">
              <a:buFont typeface="Arial" panose="020B0604020202020204" pitchFamily="34" charset="0"/>
              <a:buChar char="•"/>
            </a:pPr>
            <a:r>
              <a:rPr lang="en-US" dirty="0" smtClean="0"/>
              <a:t>Comparative study helped to understand the limitations and challenges of each controller</a:t>
            </a:r>
          </a:p>
          <a:p>
            <a:r>
              <a:rPr lang="en-US" dirty="0" smtClean="0"/>
              <a:t> </a:t>
            </a:r>
            <a:endParaRPr lang="en-US" dirty="0"/>
          </a:p>
        </p:txBody>
      </p:sp>
    </p:spTree>
    <p:extLst>
      <p:ext uri="{BB962C8B-B14F-4D97-AF65-F5344CB8AC3E}">
        <p14:creationId xmlns:p14="http://schemas.microsoft.com/office/powerpoint/2010/main" val="31275591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52400" y="0"/>
            <a:ext cx="8077200" cy="1047750"/>
          </a:xfrm>
        </p:spPr>
        <p:txBody>
          <a:bodyPr anchor="b">
            <a:noAutofit/>
          </a:bodyPr>
          <a:lstStyle>
            <a:extLst/>
          </a:lstStyle>
          <a:p>
            <a:r>
              <a:rPr lang="en-US" sz="3200" dirty="0" smtClean="0"/>
              <a:t>Future work</a:t>
            </a:r>
            <a:endParaRPr lang="en-US" sz="3200" dirty="0"/>
          </a:p>
        </p:txBody>
      </p:sp>
      <p:sp>
        <p:nvSpPr>
          <p:cNvPr id="4" name="TextBox 3"/>
          <p:cNvSpPr txBox="1"/>
          <p:nvPr/>
        </p:nvSpPr>
        <p:spPr>
          <a:xfrm>
            <a:off x="457200" y="1504950"/>
            <a:ext cx="7620000"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Implementing the algorithms on a real robot</a:t>
            </a:r>
          </a:p>
          <a:p>
            <a:r>
              <a:rPr lang="en-US" dirty="0" smtClean="0"/>
              <a:t> </a:t>
            </a:r>
            <a:endParaRPr lang="en-US" dirty="0"/>
          </a:p>
        </p:txBody>
      </p:sp>
    </p:spTree>
    <p:extLst>
      <p:ext uri="{BB962C8B-B14F-4D97-AF65-F5344CB8AC3E}">
        <p14:creationId xmlns:p14="http://schemas.microsoft.com/office/powerpoint/2010/main" val="13991383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2743200" y="14080"/>
            <a:ext cx="8077200" cy="1047750"/>
          </a:xfrm>
        </p:spPr>
        <p:txBody>
          <a:bodyPr anchor="b">
            <a:noAutofit/>
          </a:bodyPr>
          <a:lstStyle>
            <a:extLst/>
          </a:lstStyle>
          <a:p>
            <a:r>
              <a:rPr lang="en-US" sz="3200" dirty="0" smtClean="0"/>
              <a:t>Any Questions ?</a:t>
            </a:r>
            <a:endParaRPr lang="en-US" sz="3200" dirty="0"/>
          </a:p>
        </p:txBody>
      </p:sp>
    </p:spTree>
    <p:extLst>
      <p:ext uri="{BB962C8B-B14F-4D97-AF65-F5344CB8AC3E}">
        <p14:creationId xmlns:p14="http://schemas.microsoft.com/office/powerpoint/2010/main" val="3832936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extLst/>
          </a:lstStyle>
          <a:p>
            <a:r>
              <a:rPr lang="en-US" dirty="0" smtClean="0"/>
              <a:t>Techniques : Robot Modelling</a:t>
            </a:r>
            <a:endParaRPr lang="en-US" dirty="0"/>
          </a:p>
        </p:txBody>
      </p:sp>
      <p:sp>
        <p:nvSpPr>
          <p:cNvPr id="3" name="Rectangle 2"/>
          <p:cNvSpPr>
            <a:spLocks noGrp="1"/>
          </p:cNvSpPr>
          <p:nvPr>
            <p:ph type="body" idx="1"/>
          </p:nvPr>
        </p:nvSpPr>
        <p:spPr>
          <a:xfrm>
            <a:off x="1524000" y="1428750"/>
            <a:ext cx="5791200" cy="609600"/>
          </a:xfrm>
        </p:spPr>
        <p:txBody>
          <a:bodyPr/>
          <a:lstStyle>
            <a:extLst/>
          </a:lstStyle>
          <a:p>
            <a:pPr algn="ctr"/>
            <a:r>
              <a:rPr lang="en-US" dirty="0"/>
              <a:t>Differential drive mobile robot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419350"/>
            <a:ext cx="31242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662" y="2266950"/>
            <a:ext cx="4898402" cy="240982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extLst/>
          </a:lstStyle>
          <a:p>
            <a:r>
              <a:rPr lang="en-US" dirty="0" smtClean="0"/>
              <a:t>Techniques : Robot Modelling</a:t>
            </a:r>
            <a:endParaRPr lang="en-US" dirty="0"/>
          </a:p>
        </p:txBody>
      </p:sp>
      <p:sp>
        <p:nvSpPr>
          <p:cNvPr id="3" name="Rectangle 2"/>
          <p:cNvSpPr>
            <a:spLocks noGrp="1"/>
          </p:cNvSpPr>
          <p:nvPr>
            <p:ph type="body" idx="1"/>
          </p:nvPr>
        </p:nvSpPr>
        <p:spPr>
          <a:xfrm>
            <a:off x="1524000" y="1428750"/>
            <a:ext cx="5791200" cy="609600"/>
          </a:xfrm>
        </p:spPr>
        <p:txBody>
          <a:bodyPr/>
          <a:lstStyle>
            <a:extLst/>
          </a:lstStyle>
          <a:p>
            <a:pPr algn="ctr"/>
            <a:r>
              <a:rPr lang="en-US" dirty="0"/>
              <a:t>Differential drive mobile robot</a:t>
            </a:r>
          </a:p>
        </p:txBody>
      </p:sp>
      <p:sp>
        <p:nvSpPr>
          <p:cNvPr id="4" name="TextBox 3"/>
          <p:cNvSpPr txBox="1"/>
          <p:nvPr/>
        </p:nvSpPr>
        <p:spPr>
          <a:xfrm>
            <a:off x="381000" y="2210872"/>
            <a:ext cx="4267200" cy="2646878"/>
          </a:xfrm>
          <a:prstGeom prst="rect">
            <a:avLst/>
          </a:prstGeom>
          <a:noFill/>
        </p:spPr>
        <p:txBody>
          <a:bodyPr wrap="square" rtlCol="0">
            <a:spAutoFit/>
          </a:bodyPr>
          <a:lstStyle/>
          <a:p>
            <a:r>
              <a:rPr lang="en-US" dirty="0" smtClean="0"/>
              <a:t>Modelling this robot take into consideration some parameters</a:t>
            </a:r>
            <a:br>
              <a:rPr lang="en-US" dirty="0" smtClean="0"/>
            </a:br>
            <a:endParaRPr lang="en-US" dirty="0" smtClean="0"/>
          </a:p>
          <a:p>
            <a:r>
              <a:rPr lang="en-US" sz="1600" dirty="0"/>
              <a:t>- </a:t>
            </a:r>
            <a:r>
              <a:rPr lang="en-US" sz="1600" b="1" dirty="0"/>
              <a:t>Parameter (1)</a:t>
            </a:r>
            <a:r>
              <a:rPr lang="en-US" sz="1600" dirty="0"/>
              <a:t>  : The wheel base, meaning how far away are the wheels from each other , In this report wheel base will be called (L).</a:t>
            </a:r>
          </a:p>
          <a:p>
            <a:r>
              <a:rPr lang="en-US" sz="1600" dirty="0"/>
              <a:t>-</a:t>
            </a:r>
            <a:r>
              <a:rPr lang="en-US" sz="1600" b="1" dirty="0"/>
              <a:t> Parameter (2)</a:t>
            </a:r>
            <a:r>
              <a:rPr lang="en-US" sz="1600" dirty="0"/>
              <a:t>: The radius of the wheel, meaning how big are the wheels, Wheel radius will be capital R. </a:t>
            </a:r>
            <a:br>
              <a:rPr lang="en-US" sz="1600" dirty="0"/>
            </a:br>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266950"/>
            <a:ext cx="3032675" cy="262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65475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extLst/>
          </a:lstStyle>
          <a:p>
            <a:r>
              <a:rPr lang="en-US" dirty="0" smtClean="0"/>
              <a:t>Techniques : Robot Modelling</a:t>
            </a:r>
            <a:endParaRPr lang="en-US" dirty="0"/>
          </a:p>
        </p:txBody>
      </p:sp>
      <p:sp>
        <p:nvSpPr>
          <p:cNvPr id="3" name="Rectangle 2"/>
          <p:cNvSpPr>
            <a:spLocks noGrp="1"/>
          </p:cNvSpPr>
          <p:nvPr>
            <p:ph type="body" idx="1"/>
          </p:nvPr>
        </p:nvSpPr>
        <p:spPr>
          <a:xfrm>
            <a:off x="1524000" y="1428750"/>
            <a:ext cx="5791200" cy="609600"/>
          </a:xfrm>
        </p:spPr>
        <p:txBody>
          <a:bodyPr/>
          <a:lstStyle>
            <a:extLst/>
          </a:lstStyle>
          <a:p>
            <a:pPr algn="ctr"/>
            <a:r>
              <a:rPr lang="en-US" dirty="0"/>
              <a:t>Differential drive mobile robot</a:t>
            </a:r>
          </a:p>
        </p:txBody>
      </p:sp>
      <p:sp>
        <p:nvSpPr>
          <p:cNvPr id="4" name="TextBox 3"/>
          <p:cNvSpPr txBox="1"/>
          <p:nvPr/>
        </p:nvSpPr>
        <p:spPr>
          <a:xfrm>
            <a:off x="990600" y="2266950"/>
            <a:ext cx="4267200" cy="646331"/>
          </a:xfrm>
          <a:prstGeom prst="rect">
            <a:avLst/>
          </a:prstGeom>
          <a:noFill/>
        </p:spPr>
        <p:txBody>
          <a:bodyPr wrap="square" rtlCol="0">
            <a:spAutoFit/>
          </a:bodyPr>
          <a:lstStyle/>
          <a:p>
            <a:r>
              <a:rPr lang="en-US" b="1" dirty="0" smtClean="0">
                <a:solidFill>
                  <a:srgbClr val="C00000"/>
                </a:solidFill>
              </a:rPr>
              <a:t>Robot Kinematic model </a:t>
            </a:r>
            <a:br>
              <a:rPr lang="en-US" b="1" dirty="0" smtClean="0">
                <a:solidFill>
                  <a:srgbClr val="C00000"/>
                </a:solidFill>
              </a:rPr>
            </a:br>
            <a:endParaRPr lang="en-US" b="1" dirty="0" smtClean="0">
              <a:solidFill>
                <a:srgbClr val="C000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2266950"/>
            <a:ext cx="3032675" cy="262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967" y="2922344"/>
            <a:ext cx="23145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505200" y="2647950"/>
            <a:ext cx="1752600" cy="1323439"/>
          </a:xfrm>
          <a:prstGeom prst="rect">
            <a:avLst/>
          </a:prstGeom>
          <a:noFill/>
        </p:spPr>
        <p:txBody>
          <a:bodyPr wrap="square" rtlCol="0">
            <a:spAutoFit/>
          </a:bodyPr>
          <a:lstStyle/>
          <a:p>
            <a:pPr algn="ctr"/>
            <a:r>
              <a:rPr lang="en-US" sz="1600" dirty="0" smtClean="0"/>
              <a:t>These are control inputs , But there are not the most intuitive variables to deal with </a:t>
            </a:r>
            <a:endParaRPr lang="en-US" sz="1600" dirty="0"/>
          </a:p>
        </p:txBody>
      </p:sp>
      <p:cxnSp>
        <p:nvCxnSpPr>
          <p:cNvPr id="7" name="Straight Arrow Connector 6"/>
          <p:cNvCxnSpPr/>
          <p:nvPr/>
        </p:nvCxnSpPr>
        <p:spPr>
          <a:xfrm flipH="1">
            <a:off x="1828800" y="2847632"/>
            <a:ext cx="1828800" cy="257518"/>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121254" y="2847632"/>
            <a:ext cx="1536346" cy="732315"/>
          </a:xfrm>
          <a:prstGeom prst="straightConnector1">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732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extLst/>
          </a:lstStyle>
          <a:p>
            <a:r>
              <a:rPr lang="en-US" dirty="0" smtClean="0"/>
              <a:t>Techniques : Robot Modelling</a:t>
            </a:r>
            <a:endParaRPr lang="en-US" dirty="0"/>
          </a:p>
        </p:txBody>
      </p:sp>
      <p:sp>
        <p:nvSpPr>
          <p:cNvPr id="3" name="Rectangle 2"/>
          <p:cNvSpPr>
            <a:spLocks noGrp="1"/>
          </p:cNvSpPr>
          <p:nvPr>
            <p:ph type="body" idx="1"/>
          </p:nvPr>
        </p:nvSpPr>
        <p:spPr>
          <a:xfrm>
            <a:off x="152400" y="1428750"/>
            <a:ext cx="2514600" cy="609600"/>
          </a:xfrm>
        </p:spPr>
        <p:txBody>
          <a:bodyPr>
            <a:normAutofit fontScale="77500" lnSpcReduction="20000"/>
          </a:bodyPr>
          <a:lstStyle>
            <a:extLst/>
          </a:lstStyle>
          <a:p>
            <a:pPr algn="ctr"/>
            <a:r>
              <a:rPr lang="en-US" dirty="0"/>
              <a:t>Differential drive mobile robot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85769"/>
            <a:ext cx="23145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Connector 7"/>
          <p:cNvCxnSpPr/>
          <p:nvPr/>
        </p:nvCxnSpPr>
        <p:spPr>
          <a:xfrm>
            <a:off x="3048000" y="1428750"/>
            <a:ext cx="0" cy="30480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Rectangle 2"/>
          <p:cNvSpPr txBox="1">
            <a:spLocks/>
          </p:cNvSpPr>
          <p:nvPr/>
        </p:nvSpPr>
        <p:spPr>
          <a:xfrm>
            <a:off x="3429000" y="1428750"/>
            <a:ext cx="495300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Unicycle robot model</a:t>
            </a:r>
            <a:endParaRPr lang="en-US" dirty="0"/>
          </a:p>
        </p:txBody>
      </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6702072" y="2316004"/>
            <a:ext cx="2118850" cy="1627346"/>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352800" y="2214086"/>
                <a:ext cx="3505200"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We </a:t>
                </a:r>
                <a:r>
                  <a:rPr lang="en-US" sz="1400" dirty="0"/>
                  <a:t>can think the robot as having one wheel that can move in a desired velocity </a:t>
                </a:r>
                <a:r>
                  <a:rPr lang="en-US" sz="1400" dirty="0" smtClean="0"/>
                  <a:t>(v) </a:t>
                </a:r>
                <a:r>
                  <a:rPr lang="en-US" sz="1400" dirty="0"/>
                  <a:t>at a specified heading </a:t>
                </a:r>
                <a:r>
                  <a:rPr lang="en-US" sz="1400" dirty="0" smtClean="0"/>
                  <a:t>(</a:t>
                </a:r>
                <a14:m>
                  <m:oMath xmlns:m="http://schemas.openxmlformats.org/officeDocument/2006/math">
                    <m:r>
                      <a:rPr lang="en-US" sz="1400" i="1" smtClean="0">
                        <a:latin typeface="Cambria Math"/>
                        <a:ea typeface="Cambria Math"/>
                      </a:rPr>
                      <m:t>∅</m:t>
                    </m:r>
                  </m:oMath>
                </a14:m>
                <a:r>
                  <a:rPr lang="en-US" sz="1400" dirty="0" smtClean="0"/>
                  <a:t>). </a:t>
                </a:r>
              </a:p>
            </p:txBody>
          </p:sp>
        </mc:Choice>
        <mc:Fallback xmlns="">
          <p:sp>
            <p:nvSpPr>
              <p:cNvPr id="10" name="TextBox 9"/>
              <p:cNvSpPr txBox="1">
                <a:spLocks noRot="1" noChangeAspect="1" noMove="1" noResize="1" noEditPoints="1" noAdjustHandles="1" noChangeArrowheads="1" noChangeShapeType="1" noTextEdit="1"/>
              </p:cNvSpPr>
              <p:nvPr/>
            </p:nvSpPr>
            <p:spPr>
              <a:xfrm>
                <a:off x="3352800" y="2214086"/>
                <a:ext cx="3505200" cy="738664"/>
              </a:xfrm>
              <a:prstGeom prst="rect">
                <a:avLst/>
              </a:prstGeom>
              <a:blipFill rotWithShape="1">
                <a:blip r:embed="rId5"/>
                <a:stretch>
                  <a:fillRect l="-174" b="-82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114800" y="3028950"/>
                <a:ext cx="1860509" cy="972702"/>
              </a:xfrm>
              <a:prstGeom prst="rect">
                <a:avLst/>
              </a:prstGeom>
              <a:noFill/>
            </p:spPr>
            <p:txBody>
              <a:bodyPr wrap="none" rtlCol="0">
                <a:spAutoFit/>
              </a:bodyPr>
              <a:lstStyle/>
              <a:p>
                <a14:m>
                  <m:oMath xmlns:m="http://schemas.openxmlformats.org/officeDocument/2006/math">
                    <m:d>
                      <m:dPr>
                        <m:begChr m:val="["/>
                        <m:endChr m:val="]"/>
                        <m:ctrlPr>
                          <a:rPr lang="en-US" i="1" smtClean="0">
                            <a:latin typeface="Cambria Math"/>
                          </a:rPr>
                        </m:ctrlPr>
                      </m:dPr>
                      <m:e>
                        <m:m>
                          <m:mPr>
                            <m:mcs>
                              <m:mc>
                                <m:mcPr>
                                  <m:count m:val="1"/>
                                  <m:mcJc m:val="center"/>
                                </m:mcPr>
                              </m:mc>
                            </m:mcs>
                            <m:ctrlPr>
                              <a:rPr lang="en-US" i="1">
                                <a:latin typeface="Cambria Math"/>
                              </a:rPr>
                            </m:ctrlPr>
                          </m:mPr>
                          <m:mr>
                            <m:e>
                              <m:acc>
                                <m:accPr>
                                  <m:chr m:val="̇"/>
                                  <m:ctrlPr>
                                    <a:rPr lang="en-US" i="1">
                                      <a:latin typeface="Cambria Math"/>
                                    </a:rPr>
                                  </m:ctrlPr>
                                </m:accPr>
                                <m:e>
                                  <m:r>
                                    <a:rPr lang="en-US" i="1">
                                      <a:latin typeface="Cambria Math"/>
                                    </a:rPr>
                                    <m:t>𝑥</m:t>
                                  </m:r>
                                </m:e>
                              </m:acc>
                            </m:e>
                          </m:mr>
                          <m:mr>
                            <m:e>
                              <m:acc>
                                <m:accPr>
                                  <m:chr m:val="̇"/>
                                  <m:ctrlPr>
                                    <a:rPr lang="en-US" i="1">
                                      <a:latin typeface="Cambria Math"/>
                                    </a:rPr>
                                  </m:ctrlPr>
                                </m:accPr>
                                <m:e>
                                  <m:r>
                                    <a:rPr lang="en-US" i="1">
                                      <a:latin typeface="Cambria Math"/>
                                    </a:rPr>
                                    <m:t>𝑦</m:t>
                                  </m:r>
                                </m:e>
                              </m:acc>
                            </m:e>
                          </m:mr>
                          <m:mr>
                            <m:e>
                              <m:acc>
                                <m:accPr>
                                  <m:chr m:val="̇"/>
                                  <m:ctrlPr>
                                    <a:rPr lang="en-US" i="1">
                                      <a:latin typeface="Cambria Math"/>
                                    </a:rPr>
                                  </m:ctrlPr>
                                </m:accPr>
                                <m:e>
                                  <m:r>
                                    <a:rPr lang="en-US" i="1">
                                      <a:latin typeface="Cambria Math"/>
                                      <a:ea typeface="Cambria Math"/>
                                    </a:rPr>
                                    <m:t>∅</m:t>
                                  </m:r>
                                </m:e>
                              </m:acc>
                            </m:e>
                          </m:mr>
                        </m:m>
                      </m:e>
                    </m:d>
                  </m:oMath>
                </a14:m>
                <a:r>
                  <a:rPr lang="en-US" dirty="0" smtClean="0"/>
                  <a:t>=</a:t>
                </a:r>
                <a14:m>
                  <m:oMath xmlns:m="http://schemas.openxmlformats.org/officeDocument/2006/math">
                    <m:d>
                      <m:dPr>
                        <m:begChr m:val="["/>
                        <m:endChr m:val="]"/>
                        <m:ctrlPr>
                          <a:rPr lang="en-US" i="1" dirty="0" smtClean="0">
                            <a:latin typeface="Cambria Math"/>
                          </a:rPr>
                        </m:ctrlPr>
                      </m:dPr>
                      <m:e>
                        <m:m>
                          <m:mPr>
                            <m:mcs>
                              <m:mc>
                                <m:mcPr>
                                  <m:count m:val="1"/>
                                  <m:mcJc m:val="center"/>
                                </m:mcPr>
                              </m:mc>
                            </m:mcs>
                            <m:ctrlPr>
                              <a:rPr lang="en-US" i="1" dirty="0" smtClean="0">
                                <a:latin typeface="Cambria Math"/>
                              </a:rPr>
                            </m:ctrlPr>
                          </m:mPr>
                          <m:mr>
                            <m:e>
                              <m:r>
                                <m:rPr>
                                  <m:brk m:alnAt="7"/>
                                </m:rPr>
                                <a:rPr lang="en-US" b="0" i="1" dirty="0" smtClean="0">
                                  <a:latin typeface="Cambria Math"/>
                                </a:rPr>
                                <m:t>𝑣</m:t>
                              </m:r>
                              <m:r>
                                <m:rPr>
                                  <m:brk m:alnAt="7"/>
                                </m:rPr>
                                <a:rPr lang="en-US" b="0" i="1" dirty="0" smtClean="0">
                                  <a:latin typeface="Cambria Math"/>
                                </a:rPr>
                                <m:t>(</m:t>
                              </m:r>
                              <m:r>
                                <m:rPr>
                                  <m:brk m:alnAt="7"/>
                                </m:rPr>
                                <a:rPr lang="en-US" b="0" i="1" dirty="0" smtClean="0">
                                  <a:latin typeface="Cambria Math"/>
                                </a:rPr>
                                <m:t>𝑡</m:t>
                              </m:r>
                              <m:r>
                                <m:rPr>
                                  <m:brk m:alnAt="7"/>
                                </m:rPr>
                                <a:rPr lang="en-US" b="0" i="1" dirty="0" smtClean="0">
                                  <a:latin typeface="Cambria Math"/>
                                </a:rPr>
                                <m:t>)</m:t>
                              </m:r>
                              <m:func>
                                <m:funcPr>
                                  <m:ctrlPr>
                                    <a:rPr lang="en-US" b="0" i="1" dirty="0" smtClean="0">
                                      <a:latin typeface="Cambria Math"/>
                                    </a:rPr>
                                  </m:ctrlPr>
                                </m:funcPr>
                                <m:fName>
                                  <m:r>
                                    <m:rPr>
                                      <m:sty m:val="p"/>
                                      <m:brk m:alnAt="7"/>
                                    </m:rPr>
                                    <a:rPr lang="en-US" b="0" i="0" dirty="0" smtClean="0">
                                      <a:latin typeface="Cambria Math"/>
                                    </a:rPr>
                                    <m:t>c</m:t>
                                  </m:r>
                                  <m:r>
                                    <m:rPr>
                                      <m:sty m:val="p"/>
                                    </m:rPr>
                                    <a:rPr lang="en-US" b="0" i="0" dirty="0" smtClean="0">
                                      <a:latin typeface="Cambria Math"/>
                                    </a:rPr>
                                    <m:t>os</m:t>
                                  </m:r>
                                </m:fName>
                                <m:e>
                                  <m:r>
                                    <a:rPr lang="en-US" b="0" i="1" dirty="0" smtClean="0">
                                      <a:latin typeface="Cambria Math"/>
                                      <a:ea typeface="Cambria Math"/>
                                    </a:rPr>
                                    <m:t>𝜃</m:t>
                                  </m:r>
                                </m:e>
                              </m:func>
                            </m:e>
                          </m:mr>
                          <m:mr>
                            <m:e>
                              <m:r>
                                <a:rPr lang="en-US" b="0" i="1" dirty="0" smtClean="0">
                                  <a:latin typeface="Cambria Math"/>
                                </a:rPr>
                                <m:t>𝑣</m:t>
                              </m:r>
                              <m:d>
                                <m:dPr>
                                  <m:ctrlPr>
                                    <a:rPr lang="en-US" b="0" i="1" dirty="0" smtClean="0">
                                      <a:latin typeface="Cambria Math"/>
                                    </a:rPr>
                                  </m:ctrlPr>
                                </m:dPr>
                                <m:e>
                                  <m:r>
                                    <a:rPr lang="en-US" b="0" i="1" dirty="0" smtClean="0">
                                      <a:latin typeface="Cambria Math"/>
                                    </a:rPr>
                                    <m:t>𝑡</m:t>
                                  </m:r>
                                </m:e>
                              </m:d>
                              <m:func>
                                <m:funcPr>
                                  <m:ctrlPr>
                                    <a:rPr lang="en-US" b="0" i="1" dirty="0" smtClean="0">
                                      <a:latin typeface="Cambria Math"/>
                                    </a:rPr>
                                  </m:ctrlPr>
                                </m:funcPr>
                                <m:fName>
                                  <m:r>
                                    <m:rPr>
                                      <m:sty m:val="p"/>
                                    </m:rPr>
                                    <a:rPr lang="en-US" b="0" i="0" dirty="0" smtClean="0">
                                      <a:latin typeface="Cambria Math"/>
                                    </a:rPr>
                                    <m:t>sin</m:t>
                                  </m:r>
                                </m:fName>
                                <m:e>
                                  <m:r>
                                    <a:rPr lang="en-US" b="0" i="1" dirty="0" smtClean="0">
                                      <a:latin typeface="Cambria Math"/>
                                      <a:ea typeface="Cambria Math"/>
                                    </a:rPr>
                                    <m:t>𝜃</m:t>
                                  </m:r>
                                </m:e>
                              </m:func>
                            </m:e>
                          </m:mr>
                          <m:mr>
                            <m:e>
                              <m:r>
                                <a:rPr lang="en-US" i="1" dirty="0" smtClean="0">
                                  <a:latin typeface="Cambria Math"/>
                                  <a:ea typeface="Cambria Math"/>
                                </a:rPr>
                                <m:t>𝜔</m:t>
                              </m:r>
                              <m:r>
                                <a:rPr lang="en-US" b="0" i="1" dirty="0" smtClean="0">
                                  <a:latin typeface="Cambria Math"/>
                                  <a:ea typeface="Cambria Math"/>
                                </a:rPr>
                                <m:t>(</m:t>
                              </m:r>
                              <m:r>
                                <a:rPr lang="en-US" b="0" i="1" dirty="0" smtClean="0">
                                  <a:latin typeface="Cambria Math"/>
                                  <a:ea typeface="Cambria Math"/>
                                </a:rPr>
                                <m:t>𝑡</m:t>
                              </m:r>
                              <m:r>
                                <a:rPr lang="en-US" b="0" i="1" dirty="0" smtClean="0">
                                  <a:latin typeface="Cambria Math"/>
                                  <a:ea typeface="Cambria Math"/>
                                </a:rPr>
                                <m:t>)</m:t>
                              </m:r>
                            </m:e>
                          </m:mr>
                        </m:m>
                      </m:e>
                    </m:d>
                  </m:oMath>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4114800" y="3028950"/>
                <a:ext cx="1860509" cy="972702"/>
              </a:xfrm>
              <a:prstGeom prst="rect">
                <a:avLst/>
              </a:prstGeom>
              <a:blipFill rotWithShape="1">
                <a:blip r:embed="rId6"/>
                <a:stretch>
                  <a:fillRect/>
                </a:stretch>
              </a:blipFill>
            </p:spPr>
            <p:txBody>
              <a:bodyPr/>
              <a:lstStyle/>
              <a:p>
                <a:r>
                  <a:rPr lang="en-US">
                    <a:noFill/>
                  </a:rPr>
                  <a:t> </a:t>
                </a:r>
              </a:p>
            </p:txBody>
          </p:sp>
        </mc:Fallback>
      </mc:AlternateContent>
      <p:grpSp>
        <p:nvGrpSpPr>
          <p:cNvPr id="54" name="Group 53"/>
          <p:cNvGrpSpPr/>
          <p:nvPr/>
        </p:nvGrpSpPr>
        <p:grpSpPr>
          <a:xfrm>
            <a:off x="693211" y="3970026"/>
            <a:ext cx="5021789" cy="1083255"/>
            <a:chOff x="693211" y="3970026"/>
            <a:chExt cx="5021789" cy="1083255"/>
          </a:xfrm>
        </p:grpSpPr>
        <p:cxnSp>
          <p:nvCxnSpPr>
            <p:cNvPr id="33" name="Straight Arrow Connector 32"/>
            <p:cNvCxnSpPr/>
            <p:nvPr/>
          </p:nvCxnSpPr>
          <p:spPr>
            <a:xfrm>
              <a:off x="1136123" y="3970026"/>
              <a:ext cx="533400" cy="32269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4656049" y="4050852"/>
              <a:ext cx="723900" cy="34015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4800600" y="4131375"/>
              <a:ext cx="914400" cy="41543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H="1" flipV="1">
              <a:off x="693211" y="4001943"/>
              <a:ext cx="976312" cy="56391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1981200" y="4030403"/>
              <a:ext cx="2686051" cy="1022878"/>
              <a:chOff x="2514599" y="3769384"/>
              <a:chExt cx="2914651" cy="1109931"/>
            </a:xfrm>
          </p:grpSpPr>
          <p:pic>
            <p:nvPicPr>
              <p:cNvPr id="20" name="Picture 19"/>
              <p:cNvPicPr/>
              <p:nvPr/>
            </p:nvPicPr>
            <p:blipFill rotWithShape="1">
              <a:blip r:embed="rId7">
                <a:extLst>
                  <a:ext uri="{28A0092B-C50C-407E-A947-70E740481C1C}">
                    <a14:useLocalDpi xmlns:a14="http://schemas.microsoft.com/office/drawing/2010/main" val="0"/>
                  </a:ext>
                </a:extLst>
              </a:blip>
              <a:srcRect l="12237" r="29025"/>
              <a:stretch/>
            </p:blipFill>
            <p:spPr>
              <a:xfrm>
                <a:off x="2514599" y="3769384"/>
                <a:ext cx="1234571" cy="1109931"/>
              </a:xfrm>
              <a:prstGeom prst="rect">
                <a:avLst/>
              </a:prstGeom>
              <a:ln w="19050">
                <a:noFill/>
              </a:ln>
            </p:spPr>
          </p:pic>
          <p:pic>
            <p:nvPicPr>
              <p:cNvPr id="410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4750" y="3791573"/>
                <a:ext cx="1714500"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Tree>
    <p:extLst>
      <p:ext uri="{BB962C8B-B14F-4D97-AF65-F5344CB8AC3E}">
        <p14:creationId xmlns:p14="http://schemas.microsoft.com/office/powerpoint/2010/main" val="234548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609600" y="76200"/>
            <a:ext cx="8077200" cy="1047750"/>
          </a:xfrm>
        </p:spPr>
        <p:txBody>
          <a:bodyPr anchor="b">
            <a:normAutofit/>
          </a:bodyPr>
          <a:lstStyle>
            <a:extLst/>
          </a:lstStyle>
          <a:p>
            <a:r>
              <a:rPr lang="en-US" dirty="0" smtClean="0"/>
              <a:t>Techniques : Robot Modelling</a:t>
            </a:r>
            <a:endParaRPr lang="en-US" dirty="0"/>
          </a:p>
        </p:txBody>
      </p:sp>
      <p:sp>
        <p:nvSpPr>
          <p:cNvPr id="12" name="Rectangle 2"/>
          <p:cNvSpPr txBox="1">
            <a:spLocks/>
          </p:cNvSpPr>
          <p:nvPr/>
        </p:nvSpPr>
        <p:spPr>
          <a:xfrm>
            <a:off x="1524000" y="1428750"/>
            <a:ext cx="4953000" cy="609600"/>
          </a:xfrm>
          <a:prstGeom prst="rect">
            <a:avLst/>
          </a:prstGeom>
          <a:solidFill>
            <a:schemeClr val="accent2"/>
          </a:solidFill>
          <a:ln w="50800" cap="sq" cmpd="dbl" algn="ctr">
            <a:solidFill>
              <a:schemeClr val="accent2"/>
            </a:solidFill>
            <a:prstDash val="solid"/>
            <a:miter lim="800000"/>
          </a:ln>
          <a:effectLst/>
        </p:spPr>
        <p:txBody>
          <a:bodyPr vert="horz" lIns="137160" tIns="182880" rIns="137160" bIns="91440">
            <a:normAutofit/>
          </a:bodyPr>
          <a:lstStyle>
            <a:lvl1pPr marL="0" indent="0" algn="l" rtl="0" eaLnBrk="1" latinLnBrk="0" hangingPunct="1">
              <a:spcBef>
                <a:spcPts val="700"/>
              </a:spcBef>
              <a:spcAft>
                <a:spcPts val="1000"/>
              </a:spcAft>
              <a:buClr>
                <a:schemeClr val="accent2"/>
              </a:buClr>
              <a:buSzPct val="60000"/>
              <a:buFont typeface="Wingdings"/>
              <a:buNone/>
              <a:defRPr sz="1800" kern="1200">
                <a:solidFill>
                  <a:schemeClr val="lt1"/>
                </a:solidFill>
                <a:latin typeface="+mn-lt"/>
                <a:ea typeface="+mn-ea"/>
                <a:cs typeface="+mn-cs"/>
              </a:defRPr>
            </a:lvl1pPr>
            <a:lvl2pPr marL="640080" indent="-274320" algn="l" rtl="0" eaLnBrk="1" latinLnBrk="0" hangingPunct="1">
              <a:spcBef>
                <a:spcPts val="550"/>
              </a:spcBef>
              <a:buClr>
                <a:schemeClr val="accent1"/>
              </a:buClr>
              <a:buSzPct val="70000"/>
              <a:buFont typeface="Wingdings 2"/>
              <a:buNone/>
              <a:defRPr sz="1200" kern="1200">
                <a:solidFill>
                  <a:schemeClr val="lt1"/>
                </a:solidFill>
                <a:latin typeface="+mn-lt"/>
                <a:ea typeface="+mn-ea"/>
                <a:cs typeface="+mn-cs"/>
              </a:defRPr>
            </a:lvl2pPr>
            <a:lvl3pPr marL="914400" indent="-228600" algn="l" rtl="0" eaLnBrk="1" latinLnBrk="0" hangingPunct="1">
              <a:spcBef>
                <a:spcPts val="500"/>
              </a:spcBef>
              <a:buClr>
                <a:schemeClr val="accent2"/>
              </a:buClr>
              <a:buSzPct val="75000"/>
              <a:buFont typeface="Wingdings"/>
              <a:buNone/>
              <a:defRPr sz="1000" kern="1200">
                <a:solidFill>
                  <a:schemeClr val="lt1"/>
                </a:solidFill>
                <a:latin typeface="+mn-lt"/>
                <a:ea typeface="+mn-ea"/>
                <a:cs typeface="+mn-cs"/>
              </a:defRPr>
            </a:lvl3pPr>
            <a:lvl4pPr marL="1371600" indent="-228600" algn="l" rtl="0" eaLnBrk="1" latinLnBrk="0" hangingPunct="1">
              <a:spcBef>
                <a:spcPts val="400"/>
              </a:spcBef>
              <a:buClr>
                <a:schemeClr val="accent3"/>
              </a:buClr>
              <a:buSzPct val="75000"/>
              <a:buFont typeface="Wingdings"/>
              <a:buNone/>
              <a:defRPr sz="900" kern="1200">
                <a:solidFill>
                  <a:schemeClr val="lt1"/>
                </a:solidFill>
                <a:latin typeface="+mn-lt"/>
                <a:ea typeface="+mn-ea"/>
                <a:cs typeface="+mn-cs"/>
              </a:defRPr>
            </a:lvl4pPr>
            <a:lvl5pPr marL="1828800" indent="-228600" algn="l" rtl="0" eaLnBrk="1" latinLnBrk="0" hangingPunct="1">
              <a:spcBef>
                <a:spcPts val="400"/>
              </a:spcBef>
              <a:buClr>
                <a:schemeClr val="accent4"/>
              </a:buClr>
              <a:buSzPct val="65000"/>
              <a:buFont typeface="Wingdings"/>
              <a:buNone/>
              <a:defRPr sz="900" kern="1200">
                <a:solidFill>
                  <a:schemeClr val="lt1"/>
                </a:solidFill>
                <a:latin typeface="+mn-lt"/>
                <a:ea typeface="+mn-ea"/>
                <a:cs typeface="+mn-cs"/>
              </a:defRPr>
            </a:lvl5pPr>
            <a:lvl6pPr marL="2103120" indent="-228600" algn="l" rtl="0" eaLnBrk="1" latinLnBrk="0" hangingPunct="1">
              <a:spcBef>
                <a:spcPct val="20000"/>
              </a:spcBef>
              <a:buClr>
                <a:schemeClr val="accent1"/>
              </a:buClr>
              <a:buFont typeface="Wingdings"/>
              <a:buNone/>
              <a:defRPr sz="1800" kern="1200" baseline="0">
                <a:solidFill>
                  <a:schemeClr val="lt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sz="1800" kern="1200" baseline="0">
                <a:solidFill>
                  <a:schemeClr val="lt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sz="1800" kern="1200" baseline="0">
                <a:solidFill>
                  <a:schemeClr val="lt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sz="1800" kern="1200" baseline="0">
                <a:solidFill>
                  <a:schemeClr val="lt1"/>
                </a:solidFill>
                <a:latin typeface="+mn-lt"/>
                <a:ea typeface="+mn-ea"/>
                <a:cs typeface="+mn-cs"/>
              </a:defRPr>
            </a:lvl9pPr>
            <a:extLst/>
          </a:lstStyle>
          <a:p>
            <a:pPr algn="ctr"/>
            <a:r>
              <a:rPr lang="en-US" dirty="0" smtClean="0"/>
              <a:t>Unicycle robot model</a:t>
            </a:r>
            <a:endParaRPr lang="en-US" dirty="0"/>
          </a:p>
        </p:txBody>
      </p:sp>
      <p:pic>
        <p:nvPicPr>
          <p:cNvPr id="13" name="Picture 12"/>
          <p:cNvPicPr/>
          <p:nvPr/>
        </p:nvPicPr>
        <p:blipFill>
          <a:blip r:embed="rId3">
            <a:extLst>
              <a:ext uri="{28A0092B-C50C-407E-A947-70E740481C1C}">
                <a14:useLocalDpi xmlns:a14="http://schemas.microsoft.com/office/drawing/2010/main" val="0"/>
              </a:ext>
            </a:extLst>
          </a:blip>
          <a:stretch>
            <a:fillRect/>
          </a:stretch>
        </p:blipFill>
        <p:spPr>
          <a:xfrm>
            <a:off x="6702072" y="2316004"/>
            <a:ext cx="2118850" cy="1627346"/>
          </a:xfrm>
          <a:prstGeom prst="rect">
            <a:avLst/>
          </a:prstGeom>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2419350"/>
            <a:ext cx="2819400" cy="1310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409036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descreen Presentation">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shade val="45000"/>
                <a:satMod val="150000"/>
              </a:schemeClr>
            </a:gs>
            <a:gs pos="35000">
              <a:schemeClr val="phClr">
                <a:shade val="60000"/>
                <a:satMod val="150000"/>
              </a:schemeClr>
            </a:gs>
            <a:gs pos="100000">
              <a:schemeClr val="phClr">
                <a:tint val="97000"/>
                <a:satMod val="200000"/>
              </a:schemeClr>
            </a:gs>
          </a:gsLst>
          <a:lin ang="16200000" scaled="1"/>
        </a:gra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WidescreenPresentation</Template>
  <TotalTime>0</TotalTime>
  <Words>1467</Words>
  <Application>Microsoft Office PowerPoint</Application>
  <PresentationFormat>On-screen Show (16:9)</PresentationFormat>
  <Paragraphs>294</Paragraphs>
  <Slides>48</Slides>
  <Notes>48</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50" baseType="lpstr">
      <vt:lpstr>Widescreen Presentation</vt:lpstr>
      <vt:lpstr>Equation</vt:lpstr>
      <vt:lpstr>Comparative​ ​study​ ​for​ ​usage of​ ​PI , Pd​ ​and​  ​Modern​ ​predictive controllers​ ​ for​ ​trajectory tracking​ ​of​  ​a​ ​wheeled​ ​robot</vt:lpstr>
      <vt:lpstr>Presentation outline</vt:lpstr>
      <vt:lpstr>Project main tasks</vt:lpstr>
      <vt:lpstr>Problem objective</vt:lpstr>
      <vt:lpstr>Techniques : Robot Modelling</vt:lpstr>
      <vt:lpstr>Techniques : Robot Modelling</vt:lpstr>
      <vt:lpstr>Techniques : Robot Modelling</vt:lpstr>
      <vt:lpstr>Techniques : Robot Modelling</vt:lpstr>
      <vt:lpstr>Techniques : Robot Modelling</vt:lpstr>
      <vt:lpstr>Techniques : PID controller</vt:lpstr>
      <vt:lpstr>Techniques : PID controller</vt:lpstr>
      <vt:lpstr>Techniques : PID controller</vt:lpstr>
      <vt:lpstr>Techniques : PID controller</vt:lpstr>
      <vt:lpstr>Techniques : PID controller</vt:lpstr>
      <vt:lpstr>Techniques :  Model predictive controller (MPC)</vt:lpstr>
      <vt:lpstr>Techniques :  Model predictive controller (MPC)</vt:lpstr>
      <vt:lpstr>Techniques :  Model predictive controller (MPC)</vt:lpstr>
      <vt:lpstr>Techniques :  Model predictive controller (MPC)</vt:lpstr>
      <vt:lpstr>Techniques :  Model predictive controller (MPC)</vt:lpstr>
      <vt:lpstr>Techniques :  Model predictive controller (MPC)</vt:lpstr>
      <vt:lpstr>Techniques :  Model predictive controller (MPC)</vt:lpstr>
      <vt:lpstr>Techniques :  Model predictive controller (MPC)</vt:lpstr>
      <vt:lpstr>Techniques :  Model predictive controller (MPC)</vt:lpstr>
      <vt:lpstr>Techniques :  Model predictive controller (MPC)</vt:lpstr>
      <vt:lpstr>Techniques :  Model predictive controller (MPC)</vt:lpstr>
      <vt:lpstr>Techniques :  Model predictive controller (MPC)</vt:lpstr>
      <vt:lpstr>Techniques :  Model predictive controller (MPC)</vt:lpstr>
      <vt:lpstr>Simulations and results :  PI controller</vt:lpstr>
      <vt:lpstr>Simulations and results :  PI controller ( Tuning )</vt:lpstr>
      <vt:lpstr>Simulations and results :  PD controller</vt:lpstr>
      <vt:lpstr>Simulations and results :  PD controller ( Step response )</vt:lpstr>
      <vt:lpstr>Simulations :  PD controller</vt:lpstr>
      <vt:lpstr>Simulations :  PD controller</vt:lpstr>
      <vt:lpstr>Simulations :  PD controller</vt:lpstr>
      <vt:lpstr>Simulations and results :  MPC</vt:lpstr>
      <vt:lpstr>Simulations :  MPC</vt:lpstr>
      <vt:lpstr>Simulations :  MPC</vt:lpstr>
      <vt:lpstr>Comparison</vt:lpstr>
      <vt:lpstr>Comparison</vt:lpstr>
      <vt:lpstr>Comparison</vt:lpstr>
      <vt:lpstr>Comparison</vt:lpstr>
      <vt:lpstr>Comparison</vt:lpstr>
      <vt:lpstr>Comparison</vt:lpstr>
      <vt:lpstr>Comparison</vt:lpstr>
      <vt:lpstr>Discussion and challenges</vt:lpstr>
      <vt:lpstr>Conclusion</vt:lpstr>
      <vt:lpstr>Future work</vt:lpstr>
      <vt:lpstr>Any Questions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2017-12-19T04:14:23Z</dcterms:created>
  <dcterms:modified xsi:type="dcterms:W3CDTF">2017-12-22T19:10:03Z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12.0.4518</vt:lpwstr>
  </property>
</Properties>
</file>